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8" r:id="rId1"/>
  </p:sldMasterIdLst>
  <p:notesMasterIdLst>
    <p:notesMasterId r:id="rId25"/>
  </p:notesMasterIdLst>
  <p:sldIdLst>
    <p:sldId id="256" r:id="rId2"/>
    <p:sldId id="311" r:id="rId3"/>
    <p:sldId id="267" r:id="rId4"/>
    <p:sldId id="273" r:id="rId5"/>
    <p:sldId id="302" r:id="rId6"/>
    <p:sldId id="270" r:id="rId7"/>
    <p:sldId id="294" r:id="rId8"/>
    <p:sldId id="315" r:id="rId9"/>
    <p:sldId id="303" r:id="rId10"/>
    <p:sldId id="318" r:id="rId11"/>
    <p:sldId id="321" r:id="rId12"/>
    <p:sldId id="320" r:id="rId13"/>
    <p:sldId id="272" r:id="rId14"/>
    <p:sldId id="291" r:id="rId15"/>
    <p:sldId id="289" r:id="rId16"/>
    <p:sldId id="300" r:id="rId17"/>
    <p:sldId id="322" r:id="rId18"/>
    <p:sldId id="323" r:id="rId19"/>
    <p:sldId id="324" r:id="rId20"/>
    <p:sldId id="325" r:id="rId21"/>
    <p:sldId id="310" r:id="rId22"/>
    <p:sldId id="304" r:id="rId23"/>
    <p:sldId id="29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11BEFB"/>
    <a:srgbClr val="F3DE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101" autoAdjust="0"/>
  </p:normalViewPr>
  <p:slideViewPr>
    <p:cSldViewPr>
      <p:cViewPr>
        <p:scale>
          <a:sx n="80" d="100"/>
          <a:sy n="80" d="100"/>
        </p:scale>
        <p:origin x="-726" y="-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title>
      <c:tx>
        <c:rich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Численность воспитанников, охваченных программами экономического содержания (893 р.)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c:rich>
      </c:tx>
      <c:layout>
        <c:manualLayout>
          <c:xMode val="edge"/>
          <c:yMode val="edge"/>
          <c:x val="0.10017245004138269"/>
          <c:y val="0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3.0569963354366214E-3"/>
          <c:y val="9.6025529758277037E-2"/>
          <c:w val="0.64301191448819861"/>
          <c:h val="0.8672350634331652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Доброжелательность образовательной инфраструктуры детского сада</c:v>
                </c:pt>
              </c:strCache>
            </c:strRef>
          </c:tx>
          <c:explosion val="1"/>
          <c:dLbls>
            <c:dLbl>
              <c:idx val="1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достигнутый уровень</c:v>
                </c:pt>
                <c:pt idx="1">
                  <c:v>желаемый результат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0.65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delete val="1"/>
      </c:legendEntry>
      <c:layout>
        <c:manualLayout>
          <c:xMode val="edge"/>
          <c:yMode val="edge"/>
          <c:x val="0.63366395128818587"/>
          <c:y val="0.27970712994089914"/>
          <c:w val="0.35896514007573965"/>
          <c:h val="0.2382799136351183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Образовательную деятельность осуществляют 97 педагогов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169312169312174"/>
          <c:y val="0.23101265822784808"/>
          <c:w val="0.38271604938271642"/>
          <c:h val="0.6867088607594941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Доброжелательность содержания образования в детском саду для ребенка</c:v>
                </c:pt>
              </c:strCache>
            </c:strRef>
          </c:tx>
          <c:dLbls>
            <c:dLbl>
              <c:idx val="1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достигнутый уровень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0.14000000000000001</c:v>
                </c:pt>
                <c:pt idx="1">
                  <c:v>0.86000000000000032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53281865410125628"/>
          <c:y val="0.393316450504196"/>
          <c:w val="0.27689594356261021"/>
          <c:h val="0.20253164556962036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3"/>
    </mc:Choice>
    <mc:Fallback>
      <c:style val="3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14 ДОО реализуют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программы экономического воспитания</a:t>
            </a:r>
          </a:p>
        </c:rich>
      </c:tx>
      <c:layout>
        <c:manualLayout>
          <c:xMode val="edge"/>
          <c:yMode val="edge"/>
          <c:x val="7.3871044084267562E-2"/>
          <c:y val="8.2764193733381994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7789291882556141"/>
          <c:y val="0.25373134328358188"/>
          <c:w val="0.38514680483592423"/>
          <c:h val="0.665671641791045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Доброжелательность содержания образования в детском саду для родителя</c:v>
                </c:pt>
              </c:strCache>
            </c:strRef>
          </c:tx>
          <c:dLbls>
            <c:dLbl>
              <c:idx val="1"/>
              <c:delete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Лист1!$A$2:$A$3</c:f>
              <c:strCache>
                <c:ptCount val="2"/>
                <c:pt idx="0">
                  <c:v>достигнутый уровень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0.35000000000000014</c:v>
                </c:pt>
                <c:pt idx="1">
                  <c:v>0.65000000000000036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4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400"/>
            </a:pPr>
            <a:endParaRPr lang="ru-RU"/>
          </a:p>
        </c:txPr>
      </c:legendEntry>
      <c:layout>
        <c:manualLayout>
          <c:xMode val="edge"/>
          <c:yMode val="edge"/>
          <c:x val="0.61048714420227468"/>
          <c:y val="0.41872002241801781"/>
          <c:w val="0.27115716753022451"/>
          <c:h val="0.19104477611940299"/>
        </c:manualLayout>
      </c:layout>
      <c:overlay val="0"/>
      <c:txPr>
        <a:bodyPr/>
        <a:lstStyle/>
        <a:p>
          <a:pPr>
            <a:defRPr sz="1400"/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75EDD-36F3-41A0-AE6A-3AEB4A3B5943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BD6D-E9F7-469E-8FF2-1F94605A031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32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BD6D-E9F7-469E-8FF2-1F94605A0310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ru-RU" altLang="ru-RU" smtClean="0"/>
          </a:p>
        </p:txBody>
      </p:sp>
      <p:sp>
        <p:nvSpPr>
          <p:cNvPr id="33796" name="Номер слайда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0DAB915-B882-4753-9722-77E876BE071F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EE0783-EF85-458C-BF36-F92A8829E79A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6149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4C71EC6-210F-42DE-9C53-41977AD35B3D}" type="datetimeFigureOut">
              <a:rPr lang="ru-RU" smtClean="0"/>
              <a:pPr/>
              <a:t>29.06.2022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3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pn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chart" Target="../charts/char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ttps://im0-tub-ru.yandex.net/i?id=10583bc6fc4cba0692209343725a8071&amp;ref=rim&amp;n=33&amp;w=333&amp;h=18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3398AC"/>
              </a:clrFrom>
              <a:clrTo>
                <a:srgbClr val="3398A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4729" y="4869160"/>
            <a:ext cx="3198761" cy="17963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19124" y="1340768"/>
            <a:ext cx="7310020" cy="4176464"/>
          </a:xfrm>
        </p:spPr>
        <p:txBody>
          <a:bodyPr anchor="ctr"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spcBef>
                <a:spcPts val="0"/>
              </a:spcBef>
            </a:pPr>
            <a:r>
              <a:rPr lang="ru-RU" sz="2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Деятельность муниципальной </a:t>
            </a:r>
          </a:p>
          <a:p>
            <a:pPr algn="ctr">
              <a:spcBef>
                <a:spcPts val="0"/>
              </a:spcBef>
            </a:pPr>
            <a:r>
              <a:rPr lang="ru-RU" sz="2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базовой площадки,</a:t>
            </a:r>
          </a:p>
          <a:p>
            <a:pPr algn="ctr">
              <a:spcBef>
                <a:spcPts val="0"/>
              </a:spcBef>
            </a:pPr>
            <a:r>
              <a:rPr lang="ru-RU" sz="26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как аспект повышения качества условий формирования основ экономического воспитания в системе дошкольного образования Губкинского городского округа</a:t>
            </a:r>
          </a:p>
          <a:p>
            <a:pPr algn="r">
              <a:spcBef>
                <a:spcPts val="0"/>
              </a:spcBef>
            </a:pPr>
            <a:endParaRPr lang="ru-RU" sz="2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endParaRPr lang="ru-RU" sz="22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r">
              <a:spcBef>
                <a:spcPts val="0"/>
              </a:spcBef>
            </a:pPr>
            <a:r>
              <a:rPr lang="ru-RU" sz="1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Лунева Е.Н., заведующий </a:t>
            </a:r>
          </a:p>
          <a:p>
            <a:pPr algn="r">
              <a:spcBef>
                <a:spcPts val="0"/>
              </a:spcBef>
            </a:pPr>
            <a:r>
              <a:rPr lang="ru-RU" sz="1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МБДОУ «Детский сад </a:t>
            </a:r>
          </a:p>
          <a:p>
            <a:pPr algn="r">
              <a:spcBef>
                <a:spcPts val="0"/>
              </a:spcBef>
            </a:pPr>
            <a:r>
              <a:rPr lang="ru-RU" sz="1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комбинированного вида </a:t>
            </a:r>
          </a:p>
          <a:p>
            <a:pPr algn="r">
              <a:spcBef>
                <a:spcPts val="0"/>
              </a:spcBef>
            </a:pPr>
            <a:r>
              <a:rPr lang="ru-RU" sz="1400" b="1" cap="all" dirty="0" smtClean="0">
                <a:ln w="0"/>
                <a:solidFill>
                  <a:srgbClr val="002060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№ 40 «Веселинка»</a:t>
            </a:r>
          </a:p>
        </p:txBody>
      </p:sp>
      <p:pic>
        <p:nvPicPr>
          <p:cNvPr id="5" name="Picture 2" descr="C:\Users\Екатерина\Desktop\f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7600591" y="160338"/>
            <a:ext cx="1322585" cy="12935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sp>
        <p:nvSpPr>
          <p:cNvPr id="1028" name="AutoShape 4" descr="http://ulybkasalym.ru/wp-content/uploads/2021/09/preview_629_5fb2196172d8e-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 descr="Z:\ПОЛЯКОВА Н.В\логотип НМЦ без фона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655" y="12769"/>
            <a:ext cx="2038249" cy="1441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5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28926" y="4500570"/>
            <a:ext cx="2666093" cy="18379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4"/>
          <p:cNvSpPr txBox="1">
            <a:spLocks noGrp="1"/>
          </p:cNvSpPr>
          <p:nvPr>
            <p:ph type="title"/>
          </p:nvPr>
        </p:nvSpPr>
        <p:spPr>
          <a:xfrm>
            <a:off x="3357554" y="357166"/>
            <a:ext cx="5329246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Игры-эксперименты, </a:t>
            </a:r>
            <a:r>
              <a:rPr lang="ru-RU" sz="2000" b="1" dirty="0" err="1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кейс-задачи</a:t>
            </a:r>
            <a:r>
              <a:rPr lang="ru-RU" sz="2000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0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215074" y="1214422"/>
            <a:ext cx="25003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«Чистим и окисляем монеты»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8" t="6893" r="3435" b="20201"/>
          <a:stretch/>
        </p:blipFill>
        <p:spPr>
          <a:xfrm>
            <a:off x="285720" y="4500570"/>
            <a:ext cx="2244820" cy="1869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6" descr="C:\Users\Odmin\Desktop\IMG_20200319_154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1928802"/>
            <a:ext cx="2279753" cy="1709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85786" y="3857628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«Кейс - задачи»                                      «</a:t>
            </a:r>
            <a:r>
              <a:rPr 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Квест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игры»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" t="-373" r="787" b="15043"/>
          <a:stretch/>
        </p:blipFill>
        <p:spPr>
          <a:xfrm>
            <a:off x="3071802" y="1571612"/>
            <a:ext cx="2857520" cy="19327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643174" y="1071546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Монета, банкнота, пластиковая </a:t>
            </a:r>
            <a:endParaRPr lang="ru-RU" dirty="0"/>
          </a:p>
        </p:txBody>
      </p:sp>
      <p:pic>
        <p:nvPicPr>
          <p:cNvPr id="14" name="Picture 3" descr="C:\Users\Odmin\Desktop\IMG_20200319_153005.jpg"/>
          <p:cNvPicPr>
            <a:picLocks noChangeAspect="1" noChangeArrowheads="1"/>
          </p:cNvPicPr>
          <p:nvPr/>
        </p:nvPicPr>
        <p:blipFill>
          <a:blip r:embed="rId6" cstate="print"/>
          <a:srcRect t="12690" r="30685" b="2765"/>
          <a:stretch>
            <a:fillRect/>
          </a:stretch>
        </p:blipFill>
        <p:spPr bwMode="auto">
          <a:xfrm>
            <a:off x="571472" y="1571612"/>
            <a:ext cx="1500007" cy="22145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Прямоугольник 14"/>
          <p:cNvSpPr/>
          <p:nvPr/>
        </p:nvSpPr>
        <p:spPr>
          <a:xfrm>
            <a:off x="428596" y="500042"/>
            <a:ext cx="19316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«Водные шапочки на монетах» </a:t>
            </a:r>
            <a:endParaRPr lang="ru-RU" dirty="0">
              <a:solidFill>
                <a:prstClr val="black"/>
              </a:solidFill>
            </a:endParaRPr>
          </a:p>
        </p:txBody>
      </p:sp>
      <p:pic>
        <p:nvPicPr>
          <p:cNvPr id="16" name="Picture 3" descr="F:\ИЗОБРАЖЕНИЯ\2020-07-29\20200915_11533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00760" y="4500570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58204" cy="846182"/>
          </a:xfrm>
          <a:ln>
            <a:solidFill>
              <a:schemeClr val="tx2">
                <a:lumMod val="75000"/>
              </a:schemeClr>
            </a:solidFill>
          </a:ln>
        </p:spPr>
        <p:txBody>
          <a:bodyPr/>
          <a:lstStyle/>
          <a:p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проблемных ситуаций с применением методов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«дерево – решений» и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кейс-задачи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endParaRPr lang="ru-RU" dirty="0"/>
          </a:p>
        </p:txBody>
      </p:sp>
      <p:pic>
        <p:nvPicPr>
          <p:cNvPr id="4" name="Содержимое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82" y="2500306"/>
            <a:ext cx="3143272" cy="25055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Odmin\Desktop\Фин.гр\IMG-20191011-WA0008.jpg"/>
          <p:cNvPicPr>
            <a:picLocks noChangeAspect="1" noChangeArrowheads="1"/>
          </p:cNvPicPr>
          <p:nvPr/>
        </p:nvPicPr>
        <p:blipFill>
          <a:blip r:embed="rId3" cstate="print"/>
          <a:srcRect t="5846" r="-2340" b="25565"/>
          <a:stretch>
            <a:fillRect/>
          </a:stretch>
        </p:blipFill>
        <p:spPr bwMode="auto">
          <a:xfrm>
            <a:off x="3571868" y="3357562"/>
            <a:ext cx="2342689" cy="3184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198" y="2143116"/>
            <a:ext cx="2770337" cy="2484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0" y="1571612"/>
            <a:ext cx="30003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«Покупаем квартиру для  Фунтика» 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43305" y="2214554"/>
            <a:ext cx="22145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От куда берутся деньги»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857884" y="1285860"/>
            <a:ext cx="2928958" cy="642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«Составляем продуктовую корзину»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F:\Ф\IMG_20200124_115052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861048"/>
            <a:ext cx="3672408" cy="2819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Ф\IMG_20200124_11565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9"/>
          <a:stretch>
            <a:fillRect/>
          </a:stretch>
        </p:blipFill>
        <p:spPr bwMode="auto">
          <a:xfrm>
            <a:off x="5231352" y="1428736"/>
            <a:ext cx="3301087" cy="278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3" r="2746" b="22428"/>
          <a:stretch/>
        </p:blipFill>
        <p:spPr>
          <a:xfrm>
            <a:off x="4788024" y="4179971"/>
            <a:ext cx="3116500" cy="25003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4"/>
          <p:cNvSpPr txBox="1">
            <a:spLocks/>
          </p:cNvSpPr>
          <p:nvPr/>
        </p:nvSpPr>
        <p:spPr bwMode="auto">
          <a:xfrm>
            <a:off x="1785918" y="285729"/>
            <a:ext cx="6929486" cy="707886"/>
          </a:xfrm>
          <a:prstGeom prst="rect">
            <a:avLst/>
          </a:prstGeom>
          <a:ln w="25400" cap="flat" cmpd="sng" algn="ctr">
            <a:solidFill>
              <a:schemeClr val="accent1"/>
            </a:solidFill>
            <a:prstDash val="solid"/>
            <a:miter lim="800000"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Финансовые бои </a:t>
            </a:r>
            <a:b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«Финансисты» и «Экономисты»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2" descr="C:\Users\Екатерина\Desktop\f.jpg"/>
          <p:cNvPicPr>
            <a:picLocks noChangeAspect="1" noChangeArrowheads="1"/>
          </p:cNvPicPr>
          <p:nvPr/>
        </p:nvPicPr>
        <p:blipFill>
          <a:blip r:embed="rId5">
            <a:extLst/>
          </a:blip>
          <a:srcRect/>
          <a:stretch>
            <a:fillRect/>
          </a:stretch>
        </p:blipFill>
        <p:spPr bwMode="auto">
          <a:xfrm>
            <a:off x="285720" y="357166"/>
            <a:ext cx="1322585" cy="12935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" name="Picture 3" descr="C:\Users\Пользователь\Desktop\7.10.21. Дронова фин.грам\IMG_20200319_1635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59632" y="1556792"/>
            <a:ext cx="2951433" cy="2213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9219" y="1714488"/>
            <a:ext cx="3187718" cy="22860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4800" y="4149080"/>
            <a:ext cx="3498752" cy="2624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" descr="C:\Users\Екатерина\Desktop\f.jpg"/>
          <p:cNvPicPr>
            <a:picLocks noChangeAspect="1" noChangeArrowheads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 bwMode="auto">
          <a:xfrm>
            <a:off x="1285852" y="285728"/>
            <a:ext cx="1041638" cy="1018795"/>
          </a:xfrm>
          <a:prstGeom prst="rect">
            <a:avLst/>
          </a:prstGeom>
          <a:noFill/>
          <a:effectLst>
            <a:glow rad="228600">
              <a:srgbClr val="4BACC6">
                <a:satMod val="175000"/>
                <a:alpha val="40000"/>
              </a:srgbClr>
            </a:glow>
          </a:effectLst>
          <a:extLst/>
        </p:spPr>
      </p:pic>
      <p:sp>
        <p:nvSpPr>
          <p:cNvPr id="8" name="Прямоугольник 7"/>
          <p:cNvSpPr/>
          <p:nvPr/>
        </p:nvSpPr>
        <p:spPr>
          <a:xfrm>
            <a:off x="3643306" y="428604"/>
            <a:ext cx="457200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 мини-проектов  и проектов по темам «Экономическая азбука», «Финансовые игры» «Финансовая грамотность для всей семьи»</a:t>
            </a:r>
            <a:endParaRPr lang="ru-RU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28391AC4-B485-4C95-A279-D5F161180D1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307" t="8254" r="17553" b="9247"/>
          <a:stretch/>
        </p:blipFill>
        <p:spPr>
          <a:xfrm>
            <a:off x="6429388" y="2071678"/>
            <a:ext cx="1303862" cy="1431284"/>
          </a:xfrm>
          <a:prstGeom prst="rect">
            <a:avLst/>
          </a:prstGeom>
        </p:spPr>
      </p:pic>
      <p:pic>
        <p:nvPicPr>
          <p:cNvPr id="10" name="Picture 7" descr="F:\ИЗОБРАЖЕНИЯ\19.12.2019 Конкурс родит команд по страницам сказок\IMG2019121917432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3643314"/>
            <a:ext cx="3810027" cy="2857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 txBox="1">
            <a:spLocks noRot="1" noChangeArrowheads="1"/>
          </p:cNvSpPr>
          <p:nvPr/>
        </p:nvSpPr>
        <p:spPr bwMode="auto">
          <a:xfrm>
            <a:off x="2214546" y="428604"/>
            <a:ext cx="6357982" cy="571504"/>
          </a:xfrm>
          <a:prstGeom prst="rect">
            <a:avLst/>
          </a:prstGeom>
          <a:noFill/>
          <a:ln w="9525">
            <a:solidFill>
              <a:srgbClr val="002060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специальных условий и обогащение среды</a:t>
            </a:r>
          </a:p>
        </p:txBody>
      </p:sp>
      <p:pic>
        <p:nvPicPr>
          <p:cNvPr id="4" name="Picture 5" descr="IMG-20191018-WA00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24" y="1285860"/>
            <a:ext cx="4037776" cy="3026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96" y="285728"/>
            <a:ext cx="1365864" cy="2456901"/>
          </a:xfrm>
          <a:prstGeom prst="rect">
            <a:avLst/>
          </a:prstGeom>
        </p:spPr>
      </p:pic>
      <p:pic>
        <p:nvPicPr>
          <p:cNvPr id="3074" name="Picture 2" descr="F:\ИЗОБРАЖЕНИЯ\2020-07-29\20200915_115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8662" y="1857364"/>
            <a:ext cx="2857520" cy="21431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8" descr="P1140006"/>
          <p:cNvPicPr>
            <a:picLocks noChangeAspect="1" noChangeArrowheads="1"/>
          </p:cNvPicPr>
          <p:nvPr/>
        </p:nvPicPr>
        <p:blipFill>
          <a:blip r:embed="rId5" cstate="print">
            <a:extLst/>
          </a:blip>
          <a:srcRect/>
          <a:stretch>
            <a:fillRect/>
          </a:stretch>
        </p:blipFill>
        <p:spPr bwMode="auto">
          <a:xfrm>
            <a:off x="642910" y="4572008"/>
            <a:ext cx="2245618" cy="18573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3077" name="Picture 5" descr="F:\ИЗОБРАЖЕНИЯ\2020-07-29\20200916_16104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4572008"/>
            <a:ext cx="24000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572008"/>
            <a:ext cx="2180960" cy="17655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458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500042"/>
            <a:ext cx="4096703" cy="400110"/>
          </a:xfrm>
          <a:prstGeom prst="rect">
            <a:avLst/>
          </a:prstGeom>
          <a:ln>
            <a:solidFill>
              <a:srgbClr val="00206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«Гнома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Эконома»</a:t>
            </a:r>
          </a:p>
        </p:txBody>
      </p:sp>
      <p:pic>
        <p:nvPicPr>
          <p:cNvPr id="6" name="Picture 6" descr="P_20191018_14274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65" b="19709"/>
          <a:stretch/>
        </p:blipFill>
        <p:spPr bwMode="auto">
          <a:xfrm>
            <a:off x="357157" y="1214422"/>
            <a:ext cx="2188245" cy="30718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P_20191018_14304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3174" y="4143380"/>
            <a:ext cx="2322200" cy="1739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C:\Users\Odmin\Desktop\IMG_20200319_135250.jpg"/>
          <p:cNvPicPr>
            <a:picLocks noChangeAspect="1" noChangeArrowheads="1"/>
          </p:cNvPicPr>
          <p:nvPr/>
        </p:nvPicPr>
        <p:blipFill>
          <a:blip r:embed="rId4" cstate="print"/>
          <a:srcRect t="12302"/>
          <a:stretch>
            <a:fillRect/>
          </a:stretch>
        </p:blipFill>
        <p:spPr bwMode="auto">
          <a:xfrm>
            <a:off x="5000628" y="642918"/>
            <a:ext cx="3643338" cy="56782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348" y="4214818"/>
            <a:ext cx="1531527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5" descr="IMG-20191018-WA000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200" b="22561"/>
          <a:stretch>
            <a:fillRect/>
          </a:stretch>
        </p:blipFill>
        <p:spPr bwMode="auto">
          <a:xfrm>
            <a:off x="2428860" y="1714488"/>
            <a:ext cx="2286016" cy="192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45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04"/>
            <a:ext cx="8229600" cy="785818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Образовательное пространство на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прогулочных участках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 территории детского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сада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Пользователь\Downloads\WhatsApp Image 2021-10-20 at 17.23.39 (1)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357694"/>
            <a:ext cx="2857486" cy="21431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C:\Users\Пользователь\Downloads\WhatsApp Image 2020-08-11 at 11.10.50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3429023" cy="2571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C:\Users\Пользователь\Downloads\WhatsApp Image 2020-08-11 at 11.10.46 (1)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428736"/>
            <a:ext cx="3390894" cy="2543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Пользователь\Downloads\WhatsApp Image 2020-08-11 at 11.10.45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00694" y="4286256"/>
            <a:ext cx="3105144" cy="23288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C:\Users\Пользователь\Downloads\WhatsApp Image 2020-08-11 at 11.10.4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3429000"/>
            <a:ext cx="1938324" cy="14537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5" name="Picture 3" descr="C:\Users\Пользователь\Desktop\2022-06-29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3571876"/>
            <a:ext cx="1920334" cy="264320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6578" y="571480"/>
            <a:ext cx="2134853" cy="1975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9" descr="https://sozvezdie.edu54.ru/wp-content/uploads/2017/11/2017110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1F1F1"/>
              </a:clrFrom>
              <a:clrTo>
                <a:srgbClr val="F1F1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4786322"/>
            <a:ext cx="171450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4" name="Picture 2" descr="C:\Users\Пользователь\Downloads\8_deti.jpg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 t="-2721"/>
          <a:stretch>
            <a:fillRect/>
          </a:stretch>
        </p:blipFill>
        <p:spPr bwMode="auto">
          <a:xfrm>
            <a:off x="4643438" y="3429000"/>
            <a:ext cx="1955801" cy="2839423"/>
          </a:xfrm>
          <a:prstGeom prst="rect">
            <a:avLst/>
          </a:prstGeom>
          <a:noFill/>
        </p:spPr>
      </p:pic>
      <p:pic>
        <p:nvPicPr>
          <p:cNvPr id="59400" name="Picture 8" descr="D:\ЕЛЕНА\ДОКУМЕНТЫ РАБОТА\ВЕСЕЛИНКА\Выстуления коллегия, КОНФЕРЕНЦИЯ, Печать статей и т.д\30.06.2022\от Толстовой\Программа воспитания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8596" y="142852"/>
            <a:ext cx="2031986" cy="2857158"/>
          </a:xfrm>
          <a:prstGeom prst="rect">
            <a:avLst/>
          </a:prstGeom>
          <a:noFill/>
        </p:spPr>
      </p:pic>
      <p:pic>
        <p:nvPicPr>
          <p:cNvPr id="59401" name="Picture 9" descr="C:\Users\Пользователь\Downloads\IMG_20220629_123524.jpg"/>
          <p:cNvPicPr>
            <a:picLocks noChangeAspect="1" noChangeArrowheads="1"/>
          </p:cNvPicPr>
          <p:nvPr/>
        </p:nvPicPr>
        <p:blipFill>
          <a:blip r:embed="rId7"/>
          <a:srcRect l="7720" t="26562" r="27941" b="8639"/>
          <a:stretch>
            <a:fillRect/>
          </a:stretch>
        </p:blipFill>
        <p:spPr bwMode="auto">
          <a:xfrm>
            <a:off x="4857752" y="214290"/>
            <a:ext cx="1861948" cy="2500330"/>
          </a:xfrm>
          <a:prstGeom prst="rect">
            <a:avLst/>
          </a:prstGeom>
          <a:noFill/>
        </p:spPr>
      </p:pic>
      <p:pic>
        <p:nvPicPr>
          <p:cNvPr id="59402" name="Picture 10" descr="C:\Users\Пользователь\Downloads\IMG_20220629_123849.jpg"/>
          <p:cNvPicPr>
            <a:picLocks noChangeAspect="1" noChangeArrowheads="1"/>
          </p:cNvPicPr>
          <p:nvPr/>
        </p:nvPicPr>
        <p:blipFill>
          <a:blip r:embed="rId8" cstate="print"/>
          <a:srcRect l="5882" t="10018" r="16912" b="8639"/>
          <a:stretch>
            <a:fillRect/>
          </a:stretch>
        </p:blipFill>
        <p:spPr bwMode="auto">
          <a:xfrm>
            <a:off x="2786050" y="214290"/>
            <a:ext cx="1779896" cy="2500330"/>
          </a:xfrm>
          <a:prstGeom prst="rect">
            <a:avLst/>
          </a:prstGeom>
          <a:noFill/>
        </p:spPr>
      </p:pic>
      <p:pic>
        <p:nvPicPr>
          <p:cNvPr id="59403" name="Picture 11" descr="C:\Users\Пользователь\Downloads\IMG_20220629_123555.jpg"/>
          <p:cNvPicPr>
            <a:picLocks noChangeAspect="1" noChangeArrowheads="1"/>
          </p:cNvPicPr>
          <p:nvPr/>
        </p:nvPicPr>
        <p:blipFill>
          <a:blip r:embed="rId9" cstate="print"/>
          <a:srcRect l="7843" t="4412" r="11765" b="5883"/>
          <a:stretch>
            <a:fillRect/>
          </a:stretch>
        </p:blipFill>
        <p:spPr bwMode="auto">
          <a:xfrm>
            <a:off x="2500298" y="3500438"/>
            <a:ext cx="1872612" cy="2786082"/>
          </a:xfrm>
          <a:prstGeom prst="rect">
            <a:avLst/>
          </a:prstGeom>
          <a:noFill/>
        </p:spPr>
      </p:pic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428596" y="2727398"/>
            <a:ext cx="8229600" cy="785818"/>
          </a:xfrm>
          <a:ln>
            <a:solidFill>
              <a:srgbClr val="002060"/>
            </a:solidFill>
          </a:ln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Достигнутые результаты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Ставим цель по прибыли и разбиваем ее достижение на легкие и понятные шаги 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000636"/>
            <a:ext cx="2786045" cy="1857364"/>
          </a:xfrm>
          <a:prstGeom prst="rect">
            <a:avLst/>
          </a:prstGeom>
          <a:noFill/>
        </p:spPr>
      </p:pic>
      <p:pic>
        <p:nvPicPr>
          <p:cNvPr id="5" name="Picture 6" descr="C:\Users\Пользователь\Desktop\2022-06-29\002.jpg"/>
          <p:cNvPicPr>
            <a:picLocks noChangeAspect="1" noChangeArrowheads="1"/>
          </p:cNvPicPr>
          <p:nvPr/>
        </p:nvPicPr>
        <p:blipFill>
          <a:blip r:embed="rId3" cstate="print"/>
          <a:srcRect l="9833" r="1674" b="10707"/>
          <a:stretch>
            <a:fillRect/>
          </a:stretch>
        </p:blipFill>
        <p:spPr bwMode="auto">
          <a:xfrm>
            <a:off x="214282" y="357166"/>
            <a:ext cx="2366025" cy="3286124"/>
          </a:xfrm>
          <a:prstGeom prst="rect">
            <a:avLst/>
          </a:prstGeom>
          <a:noFill/>
        </p:spPr>
      </p:pic>
      <p:pic>
        <p:nvPicPr>
          <p:cNvPr id="64514" name="Picture 2" descr="C:\Users\Пользователь\Desktop\2022-06-29\003.jpg"/>
          <p:cNvPicPr>
            <a:picLocks noChangeAspect="1" noChangeArrowheads="1"/>
          </p:cNvPicPr>
          <p:nvPr/>
        </p:nvPicPr>
        <p:blipFill>
          <a:blip r:embed="rId4" cstate="print"/>
          <a:srcRect l="6189" r="4066" b="3322"/>
          <a:stretch>
            <a:fillRect/>
          </a:stretch>
        </p:blipFill>
        <p:spPr bwMode="auto">
          <a:xfrm>
            <a:off x="2571736" y="357166"/>
            <a:ext cx="2143140" cy="3177759"/>
          </a:xfrm>
          <a:prstGeom prst="rect">
            <a:avLst/>
          </a:prstGeom>
          <a:noFill/>
        </p:spPr>
      </p:pic>
      <p:pic>
        <p:nvPicPr>
          <p:cNvPr id="64515" name="Picture 3" descr="C:\Users\Пользователь\Desktop\2022-06-29\0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868" y="3711460"/>
            <a:ext cx="2286016" cy="3146540"/>
          </a:xfrm>
          <a:prstGeom prst="rect">
            <a:avLst/>
          </a:prstGeom>
          <a:noFill/>
        </p:spPr>
      </p:pic>
      <p:pic>
        <p:nvPicPr>
          <p:cNvPr id="64516" name="Picture 4" descr="C:\Users\Пользователь\Desktop\2022-06-29\00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3786190"/>
            <a:ext cx="2231723" cy="3071810"/>
          </a:xfrm>
          <a:prstGeom prst="rect">
            <a:avLst/>
          </a:prstGeom>
          <a:noFill/>
        </p:spPr>
      </p:pic>
      <p:grpSp>
        <p:nvGrpSpPr>
          <p:cNvPr id="10" name="Группа 9"/>
          <p:cNvGrpSpPr/>
          <p:nvPr/>
        </p:nvGrpSpPr>
        <p:grpSpPr>
          <a:xfrm>
            <a:off x="6072198" y="714356"/>
            <a:ext cx="1768305" cy="644216"/>
            <a:chOff x="-663006" y="-643974"/>
            <a:chExt cx="3601851" cy="1800925"/>
          </a:xfrm>
          <a:scene3d>
            <a:camera prst="orthographicFront"/>
            <a:lightRig rig="flat" dir="t"/>
          </a:scene3d>
        </p:grpSpPr>
        <p:sp>
          <p:nvSpPr>
            <p:cNvPr id="11" name="Скругленный прямоугольник 10"/>
            <p:cNvSpPr/>
            <p:nvPr/>
          </p:nvSpPr>
          <p:spPr>
            <a:xfrm>
              <a:off x="-663006" y="-643974"/>
              <a:ext cx="3601851" cy="18009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2" name="Скругленный прямоугольник 4"/>
            <p:cNvSpPr/>
            <p:nvPr/>
          </p:nvSpPr>
          <p:spPr>
            <a:xfrm>
              <a:off x="-226473" y="-444270"/>
              <a:ext cx="2729402" cy="1274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Образовательную деятельность осуществляют 97 педагогов (14</a:t>
              </a:r>
              <a:r>
                <a:rPr lang="ru-RU" sz="1200" b="1" kern="1200" dirty="0" smtClean="0">
                  <a:latin typeface="Times New Roman" pitchFamily="18" charset="0"/>
                  <a:cs typeface="Times New Roman" pitchFamily="18" charset="0"/>
                </a:rPr>
                <a:t>%)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5000628" y="1785926"/>
            <a:ext cx="2143140" cy="1186214"/>
            <a:chOff x="7731" y="2474810"/>
            <a:chExt cx="3601852" cy="1800925"/>
          </a:xfrm>
          <a:scene3d>
            <a:camera prst="orthographicFront"/>
            <a:lightRig rig="flat" dir="t"/>
          </a:scene3d>
        </p:grpSpPr>
        <p:sp>
          <p:nvSpPr>
            <p:cNvPr id="14" name="Скругленный прямоугольник 13"/>
            <p:cNvSpPr/>
            <p:nvPr/>
          </p:nvSpPr>
          <p:spPr>
            <a:xfrm>
              <a:off x="7731" y="2474810"/>
              <a:ext cx="3601852" cy="1800925"/>
            </a:xfrm>
            <a:prstGeom prst="roundRect">
              <a:avLst>
                <a:gd name="adj" fmla="val 10000"/>
              </a:avLst>
            </a:prstGeom>
            <a:solidFill>
              <a:schemeClr val="accent6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5" name="Скругленный прямоугольник 4"/>
            <p:cNvSpPr/>
            <p:nvPr/>
          </p:nvSpPr>
          <p:spPr>
            <a:xfrm>
              <a:off x="60478" y="2527557"/>
              <a:ext cx="3496358" cy="16954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kern="1200" dirty="0">
                  <a:latin typeface="Times New Roman" pitchFamily="18" charset="0"/>
                  <a:cs typeface="Times New Roman" pitchFamily="18" charset="0"/>
                </a:rPr>
                <a:t>из которых только 2 педагога (ДОУ №30 и №40) прошли курсы повышения квалификации по обозначенному направлению:</a:t>
              </a:r>
              <a:endParaRPr lang="ru-RU" sz="12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5000628" y="214290"/>
            <a:ext cx="37862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Курсы повышения квалификации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143768" y="1500174"/>
            <a:ext cx="1857388" cy="928694"/>
            <a:chOff x="5050323" y="1439279"/>
            <a:chExt cx="3745925" cy="1800925"/>
          </a:xfrm>
          <a:scene3d>
            <a:camera prst="orthographicFront"/>
            <a:lightRig rig="flat" dir="t"/>
          </a:scene3d>
        </p:grpSpPr>
        <p:sp>
          <p:nvSpPr>
            <p:cNvPr id="18" name="Скругленный прямоугольник 17"/>
            <p:cNvSpPr/>
            <p:nvPr/>
          </p:nvSpPr>
          <p:spPr>
            <a:xfrm>
              <a:off x="5050323" y="1439279"/>
              <a:ext cx="3745925" cy="1800925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9" name="Скругленный прямоугольник 4"/>
            <p:cNvSpPr/>
            <p:nvPr/>
          </p:nvSpPr>
          <p:spPr>
            <a:xfrm>
              <a:off x="5050323" y="1492027"/>
              <a:ext cx="3601851" cy="1695432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1" kern="1200" dirty="0">
                  <a:latin typeface="Times New Roman" pitchFamily="18" charset="0"/>
                  <a:cs typeface="Times New Roman" pitchFamily="18" charset="0"/>
                </a:rPr>
                <a:t>ЦНОИ, </a:t>
              </a:r>
              <a:endParaRPr lang="ru-RU" sz="105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1" kern="1200" dirty="0" smtClean="0">
                  <a:latin typeface="Times New Roman" pitchFamily="18" charset="0"/>
                  <a:cs typeface="Times New Roman" pitchFamily="18" charset="0"/>
                </a:rPr>
                <a:t>"</a:t>
              </a:r>
              <a:r>
                <a:rPr lang="ru-RU" sz="1050" b="1" kern="1200" dirty="0">
                  <a:latin typeface="Times New Roman" pitchFamily="18" charset="0"/>
                  <a:cs typeface="Times New Roman" pitchFamily="18" charset="0"/>
                </a:rPr>
                <a:t>Основы </a:t>
              </a:r>
              <a:r>
                <a:rPr lang="ru-RU" sz="1050" b="1" kern="1200" dirty="0" smtClean="0">
                  <a:latin typeface="Times New Roman" pitchFamily="18" charset="0"/>
                  <a:cs typeface="Times New Roman" pitchFamily="18" charset="0"/>
                </a:rPr>
                <a:t> финансовой </a:t>
              </a:r>
              <a:r>
                <a:rPr lang="ru-RU" sz="1050" b="1" kern="1200" dirty="0">
                  <a:latin typeface="Times New Roman" pitchFamily="18" charset="0"/>
                  <a:cs typeface="Times New Roman" pitchFamily="18" charset="0"/>
                </a:rPr>
                <a:t>грамотности в ДОУ", 36 ч</a:t>
              </a:r>
              <a:r>
                <a:rPr lang="ru-RU" sz="1050" b="1" kern="1200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ru-RU" sz="105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7143768" y="2500306"/>
            <a:ext cx="1857388" cy="1071570"/>
            <a:chOff x="9329792" y="2589667"/>
            <a:chExt cx="3660075" cy="1903224"/>
          </a:xfrm>
          <a:scene3d>
            <a:camera prst="orthographicFront"/>
            <a:lightRig rig="flat" dir="t"/>
          </a:scene3d>
        </p:grpSpPr>
        <p:sp>
          <p:nvSpPr>
            <p:cNvPr id="21" name="Скругленный прямоугольник 20"/>
            <p:cNvSpPr/>
            <p:nvPr/>
          </p:nvSpPr>
          <p:spPr>
            <a:xfrm>
              <a:off x="9388016" y="2691966"/>
              <a:ext cx="3601851" cy="1800925"/>
            </a:xfrm>
            <a:prstGeom prst="roundRect">
              <a:avLst>
                <a:gd name="adj" fmla="val 10000"/>
              </a:avLst>
            </a:prstGeom>
            <a:solidFill>
              <a:schemeClr val="accent1">
                <a:lumMod val="20000"/>
                <a:lumOff val="80000"/>
              </a:schemeClr>
            </a:solidFill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22" name="Скругленный прямоугольник 4"/>
            <p:cNvSpPr/>
            <p:nvPr/>
          </p:nvSpPr>
          <p:spPr>
            <a:xfrm>
              <a:off x="9329792" y="2589667"/>
              <a:ext cx="3660075" cy="1679315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050" b="1" kern="1200" dirty="0" smtClean="0">
                <a:latin typeface="Times New Roman" pitchFamily="18" charset="0"/>
                <a:cs typeface="Times New Roman" pitchFamily="18" charset="0"/>
              </a:endParaRPr>
            </a:p>
            <a:p>
              <a:pPr lvl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050" b="1" kern="1200" dirty="0" err="1" smtClean="0">
                  <a:latin typeface="Times New Roman" pitchFamily="18" charset="0"/>
                  <a:cs typeface="Times New Roman" pitchFamily="18" charset="0"/>
                </a:rPr>
                <a:t>КПК-103.8</a:t>
              </a:r>
              <a:r>
                <a:rPr lang="ru-RU" sz="1050" b="1" kern="1200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050" b="1" kern="1200" dirty="0">
                  <a:latin typeface="Times New Roman" pitchFamily="18" charset="0"/>
                  <a:cs typeface="Times New Roman" pitchFamily="18" charset="0"/>
                </a:rPr>
                <a:t>"Экономическое воспитание детей дошкольного возраста. Преподавание основ финансовой грамотности в дошкольной образовательной организации".</a:t>
              </a:r>
              <a:endParaRPr lang="ru-RU" sz="105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32410" y="12409"/>
            <a:ext cx="5440118" cy="571504"/>
          </a:xfrm>
          <a:ln>
            <a:solidFill>
              <a:schemeClr val="tx2"/>
            </a:solidFill>
          </a:ln>
        </p:spPr>
        <p:txBody>
          <a:bodyPr>
            <a:noAutofit/>
          </a:bodyPr>
          <a:lstStyle/>
          <a:p>
            <a:pPr algn="ctr"/>
            <a:r>
              <a:rPr lang="ru-RU" sz="2400" b="1" dirty="0" err="1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Вебинар</a:t>
            </a:r>
            <a:r>
              <a:rPr lang="ru-RU" sz="2400" b="1" dirty="0" smtClean="0">
                <a:solidFill>
                  <a:srgbClr val="002060"/>
                </a:solidFill>
                <a:effectLst/>
                <a:latin typeface="Times New Roman" pitchFamily="18" charset="0"/>
                <a:cs typeface="Times New Roman" pitchFamily="18" charset="0"/>
              </a:rPr>
              <a:t> «Финансовая грамотность</a:t>
            </a:r>
            <a:endParaRPr lang="ru-RU" sz="2400" b="1" dirty="0"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5" descr="F:\ИЗОБРАЖЕНИЯ\фото консультационный центр\20220124_170437.jpg"/>
          <p:cNvPicPr>
            <a:picLocks noChangeAspect="1" noChangeArrowheads="1"/>
          </p:cNvPicPr>
          <p:nvPr/>
        </p:nvPicPr>
        <p:blipFill>
          <a:blip r:embed="rId2" cstate="print"/>
          <a:srcRect l="2334" t="3709" r="23114"/>
          <a:stretch>
            <a:fillRect/>
          </a:stretch>
        </p:blipFill>
        <p:spPr bwMode="auto">
          <a:xfrm rot="5400000">
            <a:off x="267829" y="232181"/>
            <a:ext cx="1143008" cy="110722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68" y="4071942"/>
            <a:ext cx="5000660" cy="2500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1000108"/>
            <a:ext cx="500066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214554"/>
            <a:ext cx="3071802" cy="188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4500570"/>
            <a:ext cx="3071834" cy="1598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85852" y="571480"/>
            <a:ext cx="2755898" cy="18844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661" t="1094" r="3425" b="1174"/>
          <a:stretch/>
        </p:blipFill>
        <p:spPr>
          <a:xfrm>
            <a:off x="0" y="692696"/>
            <a:ext cx="9144000" cy="5373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04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F:\ИЗОБРАЖЕНИЯ\116_PANA\P11603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63259" y="1052736"/>
            <a:ext cx="3524273" cy="2643206"/>
          </a:xfrm>
          <a:prstGeom prst="rect">
            <a:avLst/>
          </a:prstGeom>
          <a:noFill/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3143208" y="285728"/>
            <a:ext cx="6000792" cy="78581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Практико-ориентированный </a:t>
            </a: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семинар </a:t>
            </a:r>
            <a:b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«Финансовая безопасность»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endParaRPr lang="ru-RU" sz="2400" b="1" dirty="0"/>
          </a:p>
        </p:txBody>
      </p:sp>
      <p:pic>
        <p:nvPicPr>
          <p:cNvPr id="10" name="Picture 5" descr="Ставим цель по прибыли и разбиваем ее достижение на легкие и понятные шаги ...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000636"/>
            <a:ext cx="2786045" cy="1857364"/>
          </a:xfrm>
          <a:prstGeom prst="rect">
            <a:avLst/>
          </a:prstGeom>
          <a:noFill/>
        </p:spPr>
      </p:pic>
      <p:pic>
        <p:nvPicPr>
          <p:cNvPr id="65538" name="Picture 2" descr="D:\ЕЛЕНА\ДОКУМЕНТЫ РАБОТА\ВЕСЕЛИНКА\Проекты, гранты\Проект Бережливый детский сад\фото тел Лунева\IMG_67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8443" y="4514613"/>
            <a:ext cx="2828628" cy="2121471"/>
          </a:xfrm>
          <a:prstGeom prst="rect">
            <a:avLst/>
          </a:prstGeom>
          <a:noFill/>
        </p:spPr>
      </p:pic>
      <p:pic>
        <p:nvPicPr>
          <p:cNvPr id="65540" name="Picture 4" descr="D:\ЕЛЕНА\ДОКУМЕНТЫ РАБОТА\ВЕСЕЛИНКА\Проекты, гранты\Проект Бережливый детский сад\фото тел Лунева\IMG_67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3356992"/>
            <a:ext cx="3171763" cy="2378822"/>
          </a:xfrm>
          <a:prstGeom prst="rect">
            <a:avLst/>
          </a:prstGeom>
          <a:noFill/>
        </p:spPr>
      </p:pic>
      <p:pic>
        <p:nvPicPr>
          <p:cNvPr id="65539" name="Picture 3" descr="D:\ЕЛЕНА\ДОКУМЕНТЫ РАБОТА\ВЕСЕЛИНКА\Проекты, гранты\Проект Бережливый детский сад\фото тел Лунева\IMG_674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1560" y="1052736"/>
            <a:ext cx="3524275" cy="26432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Результаты мониторинга 2022 года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Диаграмма 3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3186041"/>
              </p:ext>
            </p:extLst>
          </p:nvPr>
        </p:nvGraphicFramePr>
        <p:xfrm>
          <a:off x="107504" y="1124744"/>
          <a:ext cx="4107306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Диаграмма 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64203788"/>
              </p:ext>
            </p:extLst>
          </p:nvPr>
        </p:nvGraphicFramePr>
        <p:xfrm>
          <a:off x="3851920" y="1412776"/>
          <a:ext cx="5125393" cy="2730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Диаграмма 3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58604806"/>
              </p:ext>
            </p:extLst>
          </p:nvPr>
        </p:nvGraphicFramePr>
        <p:xfrm>
          <a:off x="2195736" y="3789041"/>
          <a:ext cx="4948001" cy="30689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Picture 30" descr="http://just.odessa.gov.ua/files/upload/images/0-02-05-b03115e75dd72ce97809871817f199d208244c024926798e9661742c270ac947_full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5214950"/>
            <a:ext cx="1643074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Блок-схема: внутренняя память 2"/>
          <p:cNvSpPr/>
          <p:nvPr/>
        </p:nvSpPr>
        <p:spPr>
          <a:xfrm>
            <a:off x="6804248" y="3789040"/>
            <a:ext cx="2160240" cy="2772344"/>
          </a:xfrm>
          <a:prstGeom prst="flowChartInternalStorag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В ДОО округа реализуется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6 программ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</a:rPr>
              <a:t>по экономическому образованию</a:t>
            </a:r>
            <a:endParaRPr lang="ru-RU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B566528-1B12-4246-9431-5C2D7D0811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FFB958-705E-26B3-6CC9-683ECA0E16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321735"/>
            <a:ext cx="8178800" cy="89268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Перспективы повышения качества образовательной деятельности в ДОО по экономическому воспитанию и формированию основ финансовой грамотности</a:t>
            </a:r>
            <a:endParaRPr lang="ru-RU" sz="1800" b="1" dirty="0">
              <a:solidFill>
                <a:srgbClr val="002060"/>
              </a:solidFill>
            </a:endParaRP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70350955-6CB5-13CF-CDB1-1C505997926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1016890"/>
              </p:ext>
            </p:extLst>
          </p:nvPr>
        </p:nvGraphicFramePr>
        <p:xfrm>
          <a:off x="500034" y="1214422"/>
          <a:ext cx="8391144" cy="53286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4385">
                  <a:extLst>
                    <a:ext uri="{9D8B030D-6E8A-4147-A177-3AD203B41FA5}">
                      <a16:colId xmlns:a16="http://schemas.microsoft.com/office/drawing/2014/main" xmlns="" val="3456729929"/>
                    </a:ext>
                  </a:extLst>
                </a:gridCol>
                <a:gridCol w="4226759">
                  <a:extLst>
                    <a:ext uri="{9D8B030D-6E8A-4147-A177-3AD203B41FA5}">
                      <a16:colId xmlns:a16="http://schemas.microsoft.com/office/drawing/2014/main" xmlns="" val="2300522088"/>
                    </a:ext>
                  </a:extLst>
                </a:gridCol>
              </a:tblGrid>
              <a:tr h="5161606"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r>
                        <a:rPr lang="ru-RU" sz="1500" dirty="0">
                          <a:latin typeface="Times New Roman" pitchFamily="18" charset="0"/>
                          <a:cs typeface="Times New Roman" pitchFamily="18" charset="0"/>
                        </a:rPr>
                        <a:t>	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Увеличение доли ДОО и дошкольных групп, реализующих программы ЭВ и ФГ с 35% до 50% (+ 6 ДОУ) к сентябрю 2022 г. Рекомендовано рассмотреть возможность включения в образовательный процесс парциальных программ по ЭВ и ФГ в ДОУ №2, 19, 21, 32, 38, 41.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	Увеличение доли охвата детей дошкольного возраста программами ЭВ и ФГ с 18% до 20% (+ 110 детей).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	Увеличение количества групп, реализующих парциальные программы с 14% до 16% (48 групп + 6).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	Увеличение доли педагогов, прошедших курсы повышения квалификации по обозначенному направлению.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	Реализация проектов на институциональном уровне. Разработка и инициирование проектов ДОО для внесения в муниципальный портфель проектов.</a:t>
                      </a:r>
                    </a:p>
                    <a:p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52" marR="53152" marT="35434" marB="35434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	Создание условий для активной трансляции лучших педагогических практик в рамках ММО воспитателей, старших воспитателей, заведующих, на муниципальных семинарах.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7.	Активизировать конкурсное движение для педагогов с целью выявления оригинальных находок и распространения среди педагогической общественности округа.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8.	Организовать методическое сопровождение по занесению АПО педагогов ДОУ по экономическому воспитанию и основам финансовой грамотности в региональный банк данных (</a:t>
                      </a:r>
                      <a:r>
                        <a:rPr lang="ru-RU" sz="15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Лазебной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Е.И. и </a:t>
                      </a:r>
                      <a:r>
                        <a:rPr lang="ru-RU" sz="150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Коршиковой</a:t>
                      </a:r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С.Ю.).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9.	Организовать методическое сопровождение по обобщению и занесению АПО педагогов ДОУ № 9, 12, 25, 26, 29, 30, 34, 37, 39 в муниципальный банк данных.</a:t>
                      </a:r>
                    </a:p>
                    <a:p>
                      <a:r>
                        <a:rPr lang="ru-RU" sz="150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10.	Продумать конкурсные мероприятия для дошкольников с результативным участием.</a:t>
                      </a:r>
                    </a:p>
                    <a:p>
                      <a:endParaRPr lang="ru-RU" sz="15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3152" marR="53152" marT="35434" marB="35434">
                    <a:gradFill flip="none" rotWithShape="1">
                      <a:gsLst>
                        <a:gs pos="0">
                          <a:schemeClr val="accent1">
                            <a:tint val="66000"/>
                            <a:satMod val="160000"/>
                          </a:schemeClr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4111295299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8208801" y="2200695"/>
            <a:ext cx="645368" cy="484026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xmlns="" id="{A580F890-B085-4E95-96AA-55AEBEC5CE6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16200000">
            <a:off x="7400197" y="1502156"/>
            <a:ext cx="2532832" cy="954774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xmlns="" id="{D3F51FEB-38FB-4F6C-9F7B-2F2AFAB6546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-628518" y="5230015"/>
            <a:ext cx="2017580" cy="760545"/>
          </a:xfrm>
          <a:prstGeom prst="triangle">
            <a:avLst>
              <a:gd name="adj" fmla="val 50000"/>
            </a:avLst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E547BA6-BAE0-43BB-A7CA-60F69CE252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2700000">
            <a:off x="260240" y="5789405"/>
            <a:ext cx="485578" cy="364184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754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857224" y="692150"/>
            <a:ext cx="7215238" cy="95410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1400" dirty="0">
                <a:solidFill>
                  <a:srgbClr val="002060"/>
                </a:solidFill>
              </a:rPr>
              <a:t>     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Будем рады ответить на Ваши вопросы и предложения </a:t>
            </a:r>
            <a:endParaRPr lang="ru-RU" sz="2000" b="1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defRPr/>
            </a:pP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адресу: </a:t>
            </a:r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 eaLnBrk="1" hangingPunct="1"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309183 г.  Губкин  ул. Преображенская 6-г,  тел.: 8 (47241) 4-39-19</a:t>
            </a:r>
            <a:endParaRPr lang="ru-RU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5" name="Picture 2" descr="http://ds40.obr-gubkin.ru/images/stories/00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5462" y="2276872"/>
            <a:ext cx="8360994" cy="4182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317" name="Прямоугольник 3"/>
          <p:cNvSpPr>
            <a:spLocks noChangeArrowheads="1"/>
          </p:cNvSpPr>
          <p:nvPr/>
        </p:nvSpPr>
        <p:spPr bwMode="auto">
          <a:xfrm>
            <a:off x="3252788" y="1728271"/>
            <a:ext cx="27670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altLang="ru-RU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http://ds40.obr-gubkin.ru</a:t>
            </a:r>
            <a:r>
              <a:rPr lang="en-US" altLang="ru-RU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/</a:t>
            </a:r>
            <a:endParaRPr lang="ru-RU" alt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5444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"/>
          <p:cNvSpPr txBox="1">
            <a:spLocks noChangeArrowheads="1"/>
          </p:cNvSpPr>
          <p:nvPr/>
        </p:nvSpPr>
        <p:spPr bwMode="auto">
          <a:xfrm>
            <a:off x="500063" y="357188"/>
            <a:ext cx="82804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endParaRPr lang="ru-RU" sz="2800" dirty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>
              <a:defRPr/>
            </a:pPr>
            <a:r>
              <a:rPr lang="ru-RU" sz="2000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714348" y="214290"/>
            <a:ext cx="7489825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/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Разработка и утверждение Стратегии повышения финансовой грамотности в Российской Федерации на 2017-2023 годы является актуальной и необходимой мерой для стимулирования экономически рационального поведения населения и, как следствие, повышения его благосостояния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 и </a:t>
            </a:r>
            <a:r>
              <a:rPr 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качества жизни граждан</a:t>
            </a:r>
            <a:r>
              <a:rPr lang="ru-RU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. 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0" name="Picture 2" descr="Картинки по запросу &quot;картинки стратегия финансовой грамотност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58" y="1928802"/>
            <a:ext cx="4572032" cy="4714908"/>
          </a:xfrm>
          <a:prstGeom prst="rect">
            <a:avLst/>
          </a:prstGeom>
          <a:noFill/>
          <a:ln w="9525">
            <a:solidFill>
              <a:schemeClr val="accent6">
                <a:lumMod val="50000"/>
              </a:schemeClr>
            </a:solidFill>
            <a:miter lim="800000"/>
            <a:headEnd/>
            <a:tailEnd/>
          </a:ln>
        </p:spPr>
      </p:pic>
      <p:pic>
        <p:nvPicPr>
          <p:cNvPr id="9222" name="Рисунок 9" descr="https://im0-tub-ru.yandex.net/i?id=ac6ec1dbd4886e4c1e77b14587f3c86e&amp;ref=rim&amp;n=33&amp;w=357&amp;h=18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777" t="5867" r="22331" b="260"/>
          <a:stretch>
            <a:fillRect/>
          </a:stretch>
        </p:blipFill>
        <p:spPr bwMode="auto">
          <a:xfrm>
            <a:off x="8397160" y="5643578"/>
            <a:ext cx="746840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64" t="19319" r="21716" b="7639"/>
          <a:stretch/>
        </p:blipFill>
        <p:spPr bwMode="auto">
          <a:xfrm>
            <a:off x="5214942" y="1857364"/>
            <a:ext cx="3767273" cy="48012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19111" r="5142" b="65862"/>
          <a:stretch>
            <a:fillRect/>
          </a:stretch>
        </p:blipFill>
        <p:spPr>
          <a:xfrm>
            <a:off x="3852881" y="5831781"/>
            <a:ext cx="4723873" cy="105273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143108" cy="2779622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7620" y="188640"/>
            <a:ext cx="4643470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l"/>
            <a:r>
              <a:rPr lang="ru-RU" sz="1800" b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1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7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Зачем дошкольнику экономика?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экономического воспитания дошкольников: цель, принципы, 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Содержание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программы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Как организовать занятия по программе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Экономическое воспитание детей в системе непрерывного образования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Диагностика результатов освоения программы «Тропинка в экономику»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Конспекты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</a:t>
            </a:r>
            <a:b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Сценарии </a:t>
            </a: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занятий-развлечений</a:t>
            </a:r>
            <a:b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Приложения</a:t>
            </a: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1. Пословицы и поговорки.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2. Словарь экономических терминов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3. В помощь воспитателю. Биографии русских меценатов.</a:t>
            </a:r>
            <a:b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7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lum bright="10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6" y="4096792"/>
            <a:ext cx="2143140" cy="2618356"/>
          </a:xfr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7" name="Picture 2" descr="https://knigobox.ru/image/cache/catalog/20170926/399906_pb5jo0v0-1200x63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3" r="30157"/>
          <a:stretch/>
        </p:blipFill>
        <p:spPr bwMode="auto">
          <a:xfrm>
            <a:off x="1571604" y="1714488"/>
            <a:ext cx="2140801" cy="271464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9" name="image2.jpeg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867129" y="-171400"/>
            <a:ext cx="1285852" cy="129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56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avatars.mds.yandex.net/get-pdb/964102/6b50b3bd-25b9-4bfc-8873-e9daf3dde4ba/s1200?webp=false"/>
          <p:cNvPicPr>
            <a:picLocks noChangeAspect="1" noChangeArrowheads="1"/>
          </p:cNvPicPr>
          <p:nvPr/>
        </p:nvPicPr>
        <p:blipFill>
          <a:blip r:embed="rId3">
            <a:lum bright="10000"/>
          </a:blip>
          <a:srcRect r="74306"/>
          <a:stretch>
            <a:fillRect/>
          </a:stretch>
        </p:blipFill>
        <p:spPr bwMode="auto">
          <a:xfrm>
            <a:off x="0" y="0"/>
            <a:ext cx="26431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Номер слайда 1"/>
          <p:cNvSpPr>
            <a:spLocks noGrp="1" noChangeArrowheads="1"/>
          </p:cNvSpPr>
          <p:nvPr>
            <p:ph type="sldNum" sz="quarter" idx="12"/>
          </p:nvPr>
        </p:nvSpPr>
        <p:spPr bwMode="auto">
          <a:xfrm>
            <a:off x="8815388" y="6492875"/>
            <a:ext cx="328612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FB932C9E-888B-492E-BB12-DEE9557A1337}" type="slidenum">
              <a:rPr lang="ru-RU" altLang="ru-RU" smtClean="0"/>
              <a:pPr/>
              <a:t>5</a:t>
            </a:fld>
            <a:endParaRPr lang="ru-RU" altLang="ru-RU" smtClean="0"/>
          </a:p>
        </p:txBody>
      </p:sp>
      <p:sp>
        <p:nvSpPr>
          <p:cNvPr id="7172" name="Прямоугольник 26"/>
          <p:cNvSpPr>
            <a:spLocks noChangeArrowheads="1"/>
          </p:cNvSpPr>
          <p:nvPr/>
        </p:nvSpPr>
        <p:spPr bwMode="auto">
          <a:xfrm>
            <a:off x="714348" y="143200"/>
            <a:ext cx="821537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Организована творческая  лаборатория «</a:t>
            </a:r>
            <a:r>
              <a:rPr lang="ru-RU" altLang="ru-RU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Креативная</a:t>
            </a:r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экономика»</a:t>
            </a:r>
          </a:p>
          <a:p>
            <a:pPr algn="ctr" eaLnBrk="1" hangingPunct="1"/>
            <a:r>
              <a:rPr lang="ru-RU" alt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реализации интерактивных мероприятий</a:t>
            </a:r>
            <a:endParaRPr lang="ru-RU" alt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Схема 9"/>
          <p:cNvPicPr>
            <a:picLocks noChangeArrowheads="1"/>
          </p:cNvPicPr>
          <p:nvPr/>
        </p:nvPicPr>
        <p:blipFill>
          <a:blip r:embed="rId4"/>
          <a:srcRect t="7355" r="70016" b="7541"/>
          <a:stretch>
            <a:fillRect/>
          </a:stretch>
        </p:blipFill>
        <p:spPr bwMode="auto">
          <a:xfrm>
            <a:off x="67069" y="1145825"/>
            <a:ext cx="2107406" cy="465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0" y="571500"/>
            <a:ext cx="421481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2643174" y="928670"/>
            <a:ext cx="67866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endParaRPr lang="ru-RU" sz="1600" dirty="0">
              <a:ln>
                <a:solidFill>
                  <a:schemeClr val="tx1">
                    <a:alpha val="28000"/>
                  </a:schemeClr>
                </a:solidFill>
              </a:ln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7176" name="Picture 2" descr="https://avatars.mds.yandex.net/get-zen_doc/60743/pub_5c4429e24d404000adabb3c7_5c442c3d2222c300aee13c83/scale_1200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8699" t="6598" r="9534" b="7623"/>
          <a:stretch>
            <a:fillRect/>
          </a:stretch>
        </p:blipFill>
        <p:spPr bwMode="auto">
          <a:xfrm rot="702572">
            <a:off x="179512" y="4857759"/>
            <a:ext cx="1643042" cy="1785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19710" y="1400513"/>
            <a:ext cx="6786611" cy="8002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Деловые имитационные игры «Азбука экономического воспитания», «Школа финансистов», «Учимся экономить», «Занимательная экономика»</a:t>
            </a: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43146" y="2636912"/>
            <a:ext cx="6786611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Педагогическое ателье «Уроки финансовой грамотности»</a:t>
            </a: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46706" y="3863946"/>
            <a:ext cx="6786610" cy="584775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Консультация парадокс или консультация с запланированными ошибками</a:t>
            </a: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46705" y="4894138"/>
            <a:ext cx="6786611" cy="80021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Мастерская будущего» технология моделирования образовательной деятельности по формированию финансовой грамотности </a:t>
            </a:r>
            <a:endParaRPr lang="ru-RU" sz="1400" b="1" dirty="0" smtClean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6715172" cy="154138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 algn="ctr">
              <a:lnSpc>
                <a:spcPct val="107000"/>
              </a:lnSpc>
              <a:defRPr/>
            </a:pPr>
            <a:r>
              <a:rPr lang="ru-RU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Проект по теме </a:t>
            </a:r>
          </a:p>
          <a:p>
            <a:pPr indent="539750" algn="ctr">
              <a:lnSpc>
                <a:spcPct val="107000"/>
              </a:lnSpc>
              <a:defRPr/>
            </a:pPr>
            <a:r>
              <a:rPr lang="ru-RU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«Финансовая академия в ДОУ»</a:t>
            </a:r>
            <a:endParaRPr lang="ru-RU" sz="2000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rgbClr val="002060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 indent="431800" algn="ctr" eaLnBrk="1" hangingPunct="1">
              <a:lnSpc>
                <a:spcPct val="107000"/>
              </a:lnSpc>
              <a:tabLst>
                <a:tab pos="88265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проекта-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активное внедрение в практику инновационных технологий по экономическому образованию дошкольников и активное привлечение семей воспитанников к данной проблематике.</a:t>
            </a:r>
            <a:endParaRPr lang="ru-RU" sz="16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10" descr="https://im0-tub-ru.yandex.net/i?id=9ef87110fb953fbd87c5985064cfae22&amp;ref=rim&amp;n=33&amp;w=188&amp;h=18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5898043"/>
            <a:ext cx="1073144" cy="95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Екатерина\Desktop\f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0034" y="214290"/>
            <a:ext cx="1322585" cy="12935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48" y="1857364"/>
            <a:ext cx="3626486" cy="2414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I:\20.10\IMG-20201019-WA0023.jpg"/>
          <p:cNvPicPr>
            <a:picLocks noChangeAspect="1" noChangeArrowheads="1"/>
          </p:cNvPicPr>
          <p:nvPr/>
        </p:nvPicPr>
        <p:blipFill>
          <a:blip r:embed="rId5" cstate="print"/>
          <a:srcRect t="16837"/>
          <a:stretch>
            <a:fillRect/>
          </a:stretch>
        </p:blipFill>
        <p:spPr bwMode="auto">
          <a:xfrm>
            <a:off x="5357818" y="1857364"/>
            <a:ext cx="3357522" cy="3722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4500570"/>
            <a:ext cx="2870807" cy="215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F:\ИЗОБРАЖЕНИЯ\8 марта 2013  развлечения\100_PANA\P100086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071546"/>
            <a:ext cx="2952771" cy="2214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0" name="Picture 4" descr="F:\ИЗОБРАЖЕНИЯ\8 марта 2013  развлечения\100_PANA\P10009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3714752"/>
            <a:ext cx="3643338" cy="2732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F:\ИЗОБРАЖЕНИЯ\8 марта 2013  развлечения\100_PANA\P10009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928670"/>
            <a:ext cx="3000396" cy="22502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4" name="Picture 8" descr="F:\ИЗОБРАЖЕНИЯ\19.12.2019 Конкурс родит команд по страницам сказок\IMG20191219174921.jpg"/>
          <p:cNvPicPr>
            <a:picLocks noChangeAspect="1" noChangeArrowheads="1"/>
          </p:cNvPicPr>
          <p:nvPr/>
        </p:nvPicPr>
        <p:blipFill>
          <a:blip r:embed="rId5" cstate="print"/>
          <a:srcRect t="9524"/>
          <a:stretch>
            <a:fillRect/>
          </a:stretch>
        </p:blipFill>
        <p:spPr bwMode="auto">
          <a:xfrm>
            <a:off x="5715008" y="3714752"/>
            <a:ext cx="2643206" cy="27146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571736" y="357166"/>
            <a:ext cx="5214974" cy="41787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Педагогическая гостиная</a:t>
            </a:r>
            <a:endParaRPr lang="ru-RU" sz="2000" dirty="0" smtClean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85984" y="214290"/>
            <a:ext cx="6715172" cy="156600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539750" algn="ctr">
              <a:lnSpc>
                <a:spcPct val="107000"/>
              </a:lnSpc>
              <a:defRPr/>
            </a:pPr>
            <a:r>
              <a:rPr lang="ru-RU" sz="20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2060"/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Проект по теме </a:t>
            </a:r>
            <a:endParaRPr lang="ru-RU" alt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ctr">
              <a:lnSpc>
                <a:spcPct val="115000"/>
              </a:lnSpc>
            </a:pP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«Финансовая </a:t>
            </a:r>
            <a:r>
              <a:rPr lang="en-US" alt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IGRA</a:t>
            </a:r>
            <a:r>
              <a:rPr lang="ru-RU" altLang="ru-RU" sz="20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мотность</a:t>
            </a:r>
            <a:r>
              <a:rPr lang="ru-RU" alt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b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31800" algn="ctr">
              <a:lnSpc>
                <a:spcPct val="107000"/>
              </a:lnSpc>
              <a:tabLst>
                <a:tab pos="882650" algn="l"/>
              </a:tabLst>
              <a:defRPr/>
            </a:pPr>
            <a:r>
              <a:rPr lang="ru-RU" sz="16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sz="1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проекта-</a:t>
            </a:r>
            <a:r>
              <a:rPr lang="ru-RU" sz="1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формирование и повышение финансовой грамотности у детей в ведущей для ребенка дошкольного возраста деятельности – </a:t>
            </a:r>
            <a:r>
              <a:rPr lang="ru-RU" sz="16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игре</a:t>
            </a:r>
            <a:r>
              <a:rPr lang="ru-RU" sz="1600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12294" name="Picture 10" descr="https://im0-tub-ru.yandex.net/i?id=9ef87110fb953fbd87c5985064cfae22&amp;ref=rim&amp;n=33&amp;w=188&amp;h=188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929586" y="5898043"/>
            <a:ext cx="1073144" cy="9599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Екатерина\Desktop\f.jpg"/>
          <p:cNvPicPr>
            <a:picLocks noChangeAspect="1" noChangeArrowheads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 bwMode="auto">
          <a:xfrm>
            <a:off x="500034" y="214290"/>
            <a:ext cx="1322585" cy="1293580"/>
          </a:xfrm>
          <a:prstGeom prst="ellipse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1" name="Picture 2" descr="C:\Users\Екатерина\Desktop\Дронова М.В. Воспитатель года\Фотоматериалы к методической разработки занятия Дроновой М.В. ДОУ 40\IMG_20200304_12221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3" y="2071678"/>
            <a:ext cx="3220861" cy="33575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C:\Users\Пользователь\Desktop\7.10.21. Дронова фин.грам\IMG_20200319_1609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749" y="1950340"/>
            <a:ext cx="3824469" cy="2868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F:\ИЗОБРАЖЕНИЯ\Фото в Управление\P100007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51719" y="4221088"/>
            <a:ext cx="3335293" cy="2501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2498" y="682389"/>
            <a:ext cx="8250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6" name="Объект 10" descr="C:\Users\Odmin\Desktop\фото игра квест\100_2600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7554" y="1857364"/>
            <a:ext cx="2857520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" t="16889" r="617" b="5778"/>
          <a:stretch/>
        </p:blipFill>
        <p:spPr>
          <a:xfrm>
            <a:off x="7072330" y="3286124"/>
            <a:ext cx="1857387" cy="2769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543" b="13778"/>
          <a:stretch/>
        </p:blipFill>
        <p:spPr>
          <a:xfrm>
            <a:off x="714348" y="2428868"/>
            <a:ext cx="2099481" cy="3755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868" y="4286256"/>
            <a:ext cx="2905236" cy="2071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932" y="1142984"/>
            <a:ext cx="2356877" cy="1764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714348" y="2000240"/>
            <a:ext cx="207170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профессий»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72694" y="2860876"/>
            <a:ext cx="2123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«Мир профессий»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500826" y="571480"/>
            <a:ext cx="24288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«Праздничный стол»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28992" y="385762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«Покупки в Супермаркете»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4678" y="1214422"/>
            <a:ext cx="30230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«Путешествие на остров Бартер»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57158" y="357166"/>
            <a:ext cx="5214974" cy="80021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indent="450215" algn="ctr">
              <a:lnSpc>
                <a:spcPct val="115000"/>
              </a:lnSpc>
            </a:pPr>
            <a:r>
              <a:rPr lang="ru-RU" sz="2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Игровые технологии в экономическом образовании дошкольников</a:t>
            </a:r>
            <a:endParaRPr lang="ru-RU" sz="20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581392" y="4010028"/>
            <a:ext cx="34290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375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theme/theme1.xml><?xml version="1.0" encoding="utf-8"?>
<a:theme xmlns:a="http://schemas.openxmlformats.org/drawingml/2006/main" name="dobrozhelatelnaya_shkola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dobrozhelatelnaya_shkola</Template>
  <TotalTime>1970</TotalTime>
  <Words>478</Words>
  <Application>Microsoft Office PowerPoint</Application>
  <PresentationFormat>Экран (4:3)</PresentationFormat>
  <Paragraphs>83</Paragraphs>
  <Slides>23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dobrozhelatelnaya_shkola</vt:lpstr>
      <vt:lpstr>Презентация PowerPoint</vt:lpstr>
      <vt:lpstr>Презентация PowerPoint</vt:lpstr>
      <vt:lpstr>Презентация PowerPoint</vt:lpstr>
      <vt:lpstr>             Содержание Зачем дошкольнику экономика? Программа экономического воспитания дошкольников: цель, принципы, структура  Содержание программы - Как организовать занятия по программе - Экономическое воспитание детей в системе непрерывного образования - Диагностика результатов освоения программы «Тропинка в экономику»  Конспекты занятий  Сценарии занятий-развлечений  Приложения      1. Пословицы и поговорки.      2. Словарь экономических терминов      3. В помощь воспитателю. Биографии русских меценатов.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Игры-эксперименты, кейс-задачи </vt:lpstr>
      <vt:lpstr>Решение проблемных ситуаций с применением методов  «дерево – решений» и «кейс-задачи» </vt:lpstr>
      <vt:lpstr>Презентация PowerPoint</vt:lpstr>
      <vt:lpstr>Презентация PowerPoint</vt:lpstr>
      <vt:lpstr>Презентация PowerPoint</vt:lpstr>
      <vt:lpstr>Презентация PowerPoint</vt:lpstr>
      <vt:lpstr>Образовательное пространство на прогулочных участках  и на территории детского сада</vt:lpstr>
      <vt:lpstr>Достигнутые результаты</vt:lpstr>
      <vt:lpstr>Презентация PowerPoint</vt:lpstr>
      <vt:lpstr>Вебинар «Финансовая грамотность</vt:lpstr>
      <vt:lpstr>Практико-ориентированный семинар  «Финансовая безопасность» </vt:lpstr>
      <vt:lpstr>Результаты мониторинга 2022 года</vt:lpstr>
      <vt:lpstr>Перспективы повышения качества образовательной деятельности в ДОО по экономическому воспитанию и формированию основ финансовой грамотности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«Детский сад комбинированного вида №40 «Веселинка» города Губкина Белгородской области</dc:title>
  <dc:creator>СТАРШИЙ ВОСПИТАТЕЛЬ</dc:creator>
  <cp:lastModifiedBy>полякова</cp:lastModifiedBy>
  <cp:revision>199</cp:revision>
  <dcterms:created xsi:type="dcterms:W3CDTF">2020-10-19T05:44:42Z</dcterms:created>
  <dcterms:modified xsi:type="dcterms:W3CDTF">2022-06-29T11:46:27Z</dcterms:modified>
</cp:coreProperties>
</file>