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315" r:id="rId3"/>
    <p:sldId id="316" r:id="rId4"/>
    <p:sldId id="314" r:id="rId5"/>
    <p:sldId id="317" r:id="rId6"/>
    <p:sldId id="318" r:id="rId7"/>
    <p:sldId id="259" r:id="rId8"/>
    <p:sldId id="320" r:id="rId9"/>
    <p:sldId id="319" r:id="rId10"/>
    <p:sldId id="321" r:id="rId11"/>
    <p:sldId id="322" r:id="rId12"/>
    <p:sldId id="323" r:id="rId13"/>
    <p:sldId id="324" r:id="rId14"/>
    <p:sldId id="325" r:id="rId15"/>
    <p:sldId id="326" r:id="rId16"/>
    <p:sldId id="305" r:id="rId17"/>
    <p:sldId id="31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F3D9"/>
    <a:srgbClr val="CCFFFF"/>
    <a:srgbClr val="B1F1C5"/>
    <a:srgbClr val="B4EECB"/>
    <a:srgbClr val="CC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923" autoAdjust="0"/>
    <p:restoredTop sz="94182" autoAdjust="0"/>
  </p:normalViewPr>
  <p:slideViewPr>
    <p:cSldViewPr snapToGrid="0">
      <p:cViewPr varScale="1">
        <p:scale>
          <a:sx n="69" d="100"/>
          <a:sy n="69" d="100"/>
        </p:scale>
        <p:origin x="-108" y="-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2898874962045579E-3"/>
          <c:y val="6.3513027544538178E-2"/>
          <c:w val="0.93096385872367804"/>
          <c:h val="0.642708824077947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spPr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9C0-4FC7-96E6-96062A1ADB37}"/>
              </c:ext>
            </c:extLst>
          </c:dPt>
          <c:dPt>
            <c:idx val="1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9C0-4FC7-96E6-96062A1ADB37}"/>
              </c:ext>
            </c:extLst>
          </c:dPt>
          <c:dPt>
            <c:idx val="2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9C0-4FC7-96E6-96062A1ADB37}"/>
              </c:ext>
            </c:extLst>
          </c:dPt>
          <c:dLbls>
            <c:dLbl>
              <c:idx val="0"/>
              <c:layout>
                <c:manualLayout>
                  <c:x val="-0.2537334674265595"/>
                  <c:y val="1.661407272256151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80%</a:t>
                    </a:r>
                    <a:endParaRPr lang="en-US" dirty="0"/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9C0-4FC7-96E6-96062A1ADB37}"/>
                </c:ext>
              </c:extLst>
            </c:dLbl>
            <c:dLbl>
              <c:idx val="1"/>
              <c:layout>
                <c:manualLayout>
                  <c:x val="0.1598463321109698"/>
                  <c:y val="-5.430996399610375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90%</a:t>
                    </a:r>
                    <a:endParaRPr lang="en-US" dirty="0"/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C0-4FC7-96E6-96062A1ADB37}"/>
                </c:ext>
              </c:extLst>
            </c:dLbl>
            <c:dLbl>
              <c:idx val="2"/>
              <c:layout>
                <c:manualLayout>
                  <c:x val="1.2768575684231733E-2"/>
                  <c:y val="6.8307065640471386E-3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C0-4FC7-96E6-96062A1ADB37}"/>
                </c:ext>
              </c:extLst>
            </c:dLbl>
            <c:spPr>
              <a:noFill/>
              <a:ln>
                <a:noFill/>
              </a:ln>
              <a:effectLst/>
            </c:sp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2021 г.</c:v>
                </c:pt>
                <c:pt idx="1">
                  <c:v>2022 г. 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</c:v>
                </c:pt>
                <c:pt idx="1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9C0-4FC7-96E6-96062A1ADB37}"/>
            </c:ext>
          </c:extLst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0.16091760660237681"/>
          <c:y val="0.67159738735743468"/>
          <c:w val="0.6755866388536117"/>
          <c:h val="0.18254613521088242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2898874962045588E-3"/>
          <c:y val="6.3513027544538206E-2"/>
          <c:w val="0.93096385872367804"/>
          <c:h val="0.64270882407794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spPr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9C0-4FC7-96E6-96062A1ADB37}"/>
              </c:ext>
            </c:extLst>
          </c:dPt>
          <c:dPt>
            <c:idx val="1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9C0-4FC7-96E6-96062A1ADB37}"/>
              </c:ext>
            </c:extLst>
          </c:dPt>
          <c:dPt>
            <c:idx val="2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9C0-4FC7-96E6-96062A1ADB37}"/>
              </c:ext>
            </c:extLst>
          </c:dPt>
          <c:dLbls>
            <c:dLbl>
              <c:idx val="0"/>
              <c:layout>
                <c:manualLayout>
                  <c:x val="-0.6326035984770626"/>
                  <c:y val="-0.1061763355848673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70,3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9C0-4FC7-96E6-96062A1ADB37}"/>
                </c:ext>
              </c:extLst>
            </c:dLbl>
            <c:dLbl>
              <c:idx val="1"/>
              <c:layout>
                <c:manualLayout>
                  <c:x val="0.10190143602991927"/>
                  <c:y val="-3.421698386381279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29,7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C0-4FC7-96E6-96062A1ADB37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C0-4FC7-96E6-96062A1ADB37}"/>
                </c:ext>
              </c:extLst>
            </c:dLbl>
            <c:spPr>
              <a:noFill/>
              <a:ln>
                <a:noFill/>
              </a:ln>
              <a:effectLst/>
            </c:sp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2020 г.</c:v>
                </c:pt>
                <c:pt idx="1">
                  <c:v>дети с тяжёлыми нарушениями речи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0.84</c:v>
                </c:pt>
                <c:pt idx="1">
                  <c:v>0.12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9C0-4FC7-96E6-96062A1ADB37}"/>
            </c:ext>
          </c:extLst>
        </c:ser>
        <c:dLbls>
          <c:showPercent val="1"/>
        </c:dLbls>
      </c:pie3DChart>
    </c:plotArea>
    <c:legend>
      <c:legendPos val="t"/>
      <c:legendEntry>
        <c:idx val="1"/>
        <c:delete val="1"/>
      </c:legendEntry>
      <c:layout>
        <c:manualLayout>
          <c:xMode val="edge"/>
          <c:yMode val="edge"/>
          <c:x val="0.16091760660237686"/>
          <c:y val="0.67159738735743468"/>
          <c:w val="0.6755866388536117"/>
          <c:h val="0.18254613521088248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289845732735404E-3"/>
          <c:y val="0.10669647776771607"/>
          <c:w val="0.93096385872367804"/>
          <c:h val="0.64270882407794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spPr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9C0-4FC7-96E6-96062A1ADB37}"/>
              </c:ext>
            </c:extLst>
          </c:dPt>
          <c:dPt>
            <c:idx val="1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9C0-4FC7-96E6-96062A1ADB37}"/>
              </c:ext>
            </c:extLst>
          </c:dPt>
          <c:dPt>
            <c:idx val="2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9C0-4FC7-96E6-96062A1ADB37}"/>
              </c:ext>
            </c:extLst>
          </c:dPt>
          <c:dLbls>
            <c:dLbl>
              <c:idx val="0"/>
              <c:layout>
                <c:manualLayout>
                  <c:x val="-2.8640052869840133E-2"/>
                  <c:y val="-8.58847885867596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17 педагогов</a:t>
                    </a:r>
                    <a:endParaRPr lang="en-US" dirty="0"/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9C0-4FC7-96E6-96062A1ADB37}"/>
                </c:ext>
              </c:extLst>
            </c:dLbl>
            <c:dLbl>
              <c:idx val="1"/>
              <c:layout>
                <c:manualLayout>
                  <c:x val="-0.26743772026540913"/>
                  <c:y val="-9.449594457358297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441 педагог</a:t>
                    </a:r>
                    <a:endParaRPr lang="en-US" dirty="0"/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C0-4FC7-96E6-96062A1ADB37}"/>
                </c:ext>
              </c:extLst>
            </c:dLbl>
            <c:dLbl>
              <c:idx val="2"/>
              <c:layout>
                <c:manualLayout>
                  <c:x val="0.11528636455446438"/>
                  <c:y val="2.915628250498237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398 педагогов</a:t>
                    </a:r>
                    <a:endParaRPr lang="en-US" dirty="0"/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C0-4FC7-96E6-96062A1ADB37}"/>
                </c:ext>
              </c:extLst>
            </c:dLbl>
            <c:spPr>
              <a:noFill/>
              <a:ln>
                <a:noFill/>
              </a:ln>
              <a:effectLst/>
            </c:sp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2020 г.</c:v>
                </c:pt>
                <c:pt idx="1">
                  <c:v>2021 г. </c:v>
                </c:pt>
                <c:pt idx="2">
                  <c:v>2022 г. 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 formatCode="General">
                  <c:v>17</c:v>
                </c:pt>
                <c:pt idx="1">
                  <c:v>441</c:v>
                </c:pt>
                <c:pt idx="2" formatCode="General">
                  <c:v>398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9C0-4FC7-96E6-96062A1ADB37}"/>
            </c:ext>
          </c:extLst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0.16091760660237686"/>
          <c:y val="0.67159738735743468"/>
          <c:w val="0.6755866388536117"/>
          <c:h val="0.18254613521088248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22007C-6B27-4D46-9CFF-AFC1A21CC143}" type="doc">
      <dgm:prSet loTypeId="urn:microsoft.com/office/officeart/2005/8/layout/radial6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57B9970-617A-4637-93D4-BF4AE9965DC3}">
      <dgm:prSet phldrT="[Текст]"/>
      <dgm:spPr/>
      <dgm:t>
        <a:bodyPr/>
        <a:lstStyle/>
        <a:p>
          <a:r>
            <a:rPr lang="ru-RU" dirty="0" smtClean="0"/>
            <a:t>Проектная деятельность</a:t>
          </a:r>
          <a:endParaRPr lang="ru-RU" dirty="0"/>
        </a:p>
      </dgm:t>
    </dgm:pt>
    <dgm:pt modelId="{29FAAE07-72F1-47F5-9C64-0A4F6259C158}" type="parTrans" cxnId="{32E42480-182F-4AAB-BB30-E9011BF0019B}">
      <dgm:prSet/>
      <dgm:spPr/>
      <dgm:t>
        <a:bodyPr/>
        <a:lstStyle/>
        <a:p>
          <a:endParaRPr lang="ru-RU"/>
        </a:p>
      </dgm:t>
    </dgm:pt>
    <dgm:pt modelId="{0455CD33-FD35-4937-8BB6-3E23ACEBCD6B}" type="sibTrans" cxnId="{32E42480-182F-4AAB-BB30-E9011BF0019B}">
      <dgm:prSet/>
      <dgm:spPr/>
      <dgm:t>
        <a:bodyPr/>
        <a:lstStyle/>
        <a:p>
          <a:endParaRPr lang="ru-RU"/>
        </a:p>
      </dgm:t>
    </dgm:pt>
    <dgm:pt modelId="{D9F92975-8727-4AFC-BE92-4C4FACD7A6D6}">
      <dgm:prSet phldrT="[Текст]"/>
      <dgm:spPr/>
      <dgm:t>
        <a:bodyPr/>
        <a:lstStyle/>
        <a:p>
          <a:r>
            <a:rPr lang="ru-RU" dirty="0" smtClean="0"/>
            <a:t>РППС</a:t>
          </a:r>
          <a:endParaRPr lang="ru-RU" dirty="0"/>
        </a:p>
      </dgm:t>
    </dgm:pt>
    <dgm:pt modelId="{86E44992-D471-4F1F-9EB8-E4C29C7040F2}" type="parTrans" cxnId="{E761F290-32A7-49F0-9672-C430D602FC5D}">
      <dgm:prSet/>
      <dgm:spPr/>
      <dgm:t>
        <a:bodyPr/>
        <a:lstStyle/>
        <a:p>
          <a:endParaRPr lang="ru-RU"/>
        </a:p>
      </dgm:t>
    </dgm:pt>
    <dgm:pt modelId="{62901ECB-E2E9-4D28-BB90-C2C24B7745BB}" type="sibTrans" cxnId="{E761F290-32A7-49F0-9672-C430D602FC5D}">
      <dgm:prSet/>
      <dgm:spPr/>
      <dgm:t>
        <a:bodyPr/>
        <a:lstStyle/>
        <a:p>
          <a:endParaRPr lang="ru-RU"/>
        </a:p>
      </dgm:t>
    </dgm:pt>
    <dgm:pt modelId="{E8DF7A44-4FF3-4BEE-AA0B-19332ACA46D6}">
      <dgm:prSet phldrT="[Текст]" phldr="1"/>
      <dgm:spPr/>
      <dgm:t>
        <a:bodyPr/>
        <a:lstStyle/>
        <a:p>
          <a:endParaRPr lang="ru-RU" dirty="0"/>
        </a:p>
      </dgm:t>
    </dgm:pt>
    <dgm:pt modelId="{7DA0B15F-1193-44F9-B064-8BBD29473967}" type="parTrans" cxnId="{44E31CB2-30F6-47D3-9697-829DA39275D2}">
      <dgm:prSet/>
      <dgm:spPr/>
      <dgm:t>
        <a:bodyPr/>
        <a:lstStyle/>
        <a:p>
          <a:endParaRPr lang="ru-RU"/>
        </a:p>
      </dgm:t>
    </dgm:pt>
    <dgm:pt modelId="{7389C485-3A03-4958-8E22-6551F3345B56}" type="sibTrans" cxnId="{44E31CB2-30F6-47D3-9697-829DA39275D2}">
      <dgm:prSet/>
      <dgm:spPr/>
      <dgm:t>
        <a:bodyPr/>
        <a:lstStyle/>
        <a:p>
          <a:endParaRPr lang="ru-RU"/>
        </a:p>
      </dgm:t>
    </dgm:pt>
    <dgm:pt modelId="{19197A27-DB1D-400D-89AE-F9CE52352D26}">
      <dgm:prSet phldrT="[Текст]" phldr="1"/>
      <dgm:spPr/>
      <dgm:t>
        <a:bodyPr/>
        <a:lstStyle/>
        <a:p>
          <a:endParaRPr lang="ru-RU" dirty="0"/>
        </a:p>
      </dgm:t>
    </dgm:pt>
    <dgm:pt modelId="{BD6EB857-ADE9-4467-ADAF-5E0E1D0BFD8D}" type="parTrans" cxnId="{73958E76-4DD5-4013-A8D6-7248966787DC}">
      <dgm:prSet/>
      <dgm:spPr/>
      <dgm:t>
        <a:bodyPr/>
        <a:lstStyle/>
        <a:p>
          <a:endParaRPr lang="ru-RU"/>
        </a:p>
      </dgm:t>
    </dgm:pt>
    <dgm:pt modelId="{5FEC1FEE-5C60-4B5D-9BAC-6B4802795822}" type="sibTrans" cxnId="{73958E76-4DD5-4013-A8D6-7248966787DC}">
      <dgm:prSet/>
      <dgm:spPr/>
      <dgm:t>
        <a:bodyPr/>
        <a:lstStyle/>
        <a:p>
          <a:endParaRPr lang="ru-RU"/>
        </a:p>
      </dgm:t>
    </dgm:pt>
    <dgm:pt modelId="{C48CEEF3-3D76-4D1B-A914-E2589C5E5981}">
      <dgm:prSet phldrT="[Текст]" phldr="1"/>
      <dgm:spPr/>
      <dgm:t>
        <a:bodyPr/>
        <a:lstStyle/>
        <a:p>
          <a:endParaRPr lang="ru-RU" dirty="0"/>
        </a:p>
      </dgm:t>
    </dgm:pt>
    <dgm:pt modelId="{DEC5F7FB-BFE6-46D0-A897-E9DE524DE549}" type="parTrans" cxnId="{A861E91A-E702-4A5E-A5C8-5C50A3D35C8A}">
      <dgm:prSet/>
      <dgm:spPr/>
      <dgm:t>
        <a:bodyPr/>
        <a:lstStyle/>
        <a:p>
          <a:endParaRPr lang="ru-RU"/>
        </a:p>
      </dgm:t>
    </dgm:pt>
    <dgm:pt modelId="{C48519A1-6FCC-4952-839E-40A9801802A1}" type="sibTrans" cxnId="{A861E91A-E702-4A5E-A5C8-5C50A3D35C8A}">
      <dgm:prSet/>
      <dgm:spPr/>
      <dgm:t>
        <a:bodyPr/>
        <a:lstStyle/>
        <a:p>
          <a:endParaRPr lang="ru-RU"/>
        </a:p>
      </dgm:t>
    </dgm:pt>
    <dgm:pt modelId="{8F0AF11B-532B-4DD2-8598-7636DD06A649}">
      <dgm:prSet phldrT="[Текст]" phldr="1"/>
      <dgm:spPr/>
      <dgm:t>
        <a:bodyPr/>
        <a:lstStyle/>
        <a:p>
          <a:endParaRPr lang="ru-RU" dirty="0"/>
        </a:p>
      </dgm:t>
    </dgm:pt>
    <dgm:pt modelId="{A20AE3CA-2E9F-4E26-A786-D9EA57D41CB6}" type="parTrans" cxnId="{CA62914A-3471-47D9-A770-CD03EB09132E}">
      <dgm:prSet/>
      <dgm:spPr/>
      <dgm:t>
        <a:bodyPr/>
        <a:lstStyle/>
        <a:p>
          <a:endParaRPr lang="ru-RU"/>
        </a:p>
      </dgm:t>
    </dgm:pt>
    <dgm:pt modelId="{F4EEDE0B-0CC1-4C91-89E9-B4A53284C63F}" type="sibTrans" cxnId="{CA62914A-3471-47D9-A770-CD03EB09132E}">
      <dgm:prSet/>
      <dgm:spPr/>
      <dgm:t>
        <a:bodyPr/>
        <a:lstStyle/>
        <a:p>
          <a:endParaRPr lang="ru-RU"/>
        </a:p>
      </dgm:t>
    </dgm:pt>
    <dgm:pt modelId="{4589C262-443C-409A-B7AD-4B44BFAC78F9}">
      <dgm:prSet phldrT="[Текст]" phldr="1"/>
      <dgm:spPr/>
      <dgm:t>
        <a:bodyPr/>
        <a:lstStyle/>
        <a:p>
          <a:endParaRPr lang="ru-RU" dirty="0"/>
        </a:p>
      </dgm:t>
    </dgm:pt>
    <dgm:pt modelId="{EF79F319-E6D8-4E7F-88C4-D0D90403CAEF}" type="parTrans" cxnId="{24D615EB-E5C0-49C1-BCC0-AA4B77288A2F}">
      <dgm:prSet/>
      <dgm:spPr/>
      <dgm:t>
        <a:bodyPr/>
        <a:lstStyle/>
        <a:p>
          <a:endParaRPr lang="ru-RU"/>
        </a:p>
      </dgm:t>
    </dgm:pt>
    <dgm:pt modelId="{B66DCC2F-9403-4015-A45C-601EDA3F348F}" type="sibTrans" cxnId="{24D615EB-E5C0-49C1-BCC0-AA4B77288A2F}">
      <dgm:prSet/>
      <dgm:spPr/>
      <dgm:t>
        <a:bodyPr/>
        <a:lstStyle/>
        <a:p>
          <a:endParaRPr lang="ru-RU"/>
        </a:p>
      </dgm:t>
    </dgm:pt>
    <dgm:pt modelId="{9B676DDC-D009-4D47-9245-6DBFB1EF7396}">
      <dgm:prSet phldrT="[Текст]" phldr="1"/>
      <dgm:spPr/>
      <dgm:t>
        <a:bodyPr/>
        <a:lstStyle/>
        <a:p>
          <a:endParaRPr lang="ru-RU" dirty="0"/>
        </a:p>
      </dgm:t>
    </dgm:pt>
    <dgm:pt modelId="{C62EB35F-641A-4CEA-B9C6-46E1D54E90E3}" type="parTrans" cxnId="{097CCF2E-763B-4DA4-863E-15686B75E8DE}">
      <dgm:prSet/>
      <dgm:spPr/>
      <dgm:t>
        <a:bodyPr/>
        <a:lstStyle/>
        <a:p>
          <a:endParaRPr lang="ru-RU"/>
        </a:p>
      </dgm:t>
    </dgm:pt>
    <dgm:pt modelId="{1E3CE39E-1403-43C0-81E3-AA7E49498BBB}" type="sibTrans" cxnId="{097CCF2E-763B-4DA4-863E-15686B75E8DE}">
      <dgm:prSet/>
      <dgm:spPr/>
      <dgm:t>
        <a:bodyPr/>
        <a:lstStyle/>
        <a:p>
          <a:endParaRPr lang="ru-RU"/>
        </a:p>
      </dgm:t>
    </dgm:pt>
    <dgm:pt modelId="{D35763CE-3E5D-47A4-8987-9945E6FB8EE7}">
      <dgm:prSet phldrT="[Текст]"/>
      <dgm:spPr/>
      <dgm:t>
        <a:bodyPr/>
        <a:lstStyle/>
        <a:p>
          <a:r>
            <a:rPr lang="ru-RU" dirty="0" smtClean="0"/>
            <a:t>Презентация опыта педагогов</a:t>
          </a:r>
          <a:endParaRPr lang="ru-RU" dirty="0"/>
        </a:p>
      </dgm:t>
    </dgm:pt>
    <dgm:pt modelId="{D6F686D9-3094-4097-A4CE-CDE14AD6675C}" type="parTrans" cxnId="{7B750F6F-4D0C-4E1C-914B-42B3767FB36D}">
      <dgm:prSet/>
      <dgm:spPr/>
      <dgm:t>
        <a:bodyPr/>
        <a:lstStyle/>
        <a:p>
          <a:endParaRPr lang="ru-RU"/>
        </a:p>
      </dgm:t>
    </dgm:pt>
    <dgm:pt modelId="{185A8C5D-B862-4D2D-A5E7-7CAA1318D8E2}" type="sibTrans" cxnId="{7B750F6F-4D0C-4E1C-914B-42B3767FB36D}">
      <dgm:prSet/>
      <dgm:spPr/>
      <dgm:t>
        <a:bodyPr/>
        <a:lstStyle/>
        <a:p>
          <a:endParaRPr lang="ru-RU"/>
        </a:p>
      </dgm:t>
    </dgm:pt>
    <dgm:pt modelId="{8EDC6BB5-0C60-4B9F-9194-DFBEDA26E73B}">
      <dgm:prSet phldrT="[Текст]" phldr="1"/>
      <dgm:spPr/>
      <dgm:t>
        <a:bodyPr/>
        <a:lstStyle/>
        <a:p>
          <a:endParaRPr lang="ru-RU" dirty="0"/>
        </a:p>
      </dgm:t>
    </dgm:pt>
    <dgm:pt modelId="{566338D9-7554-40B3-874D-DE302370F8B0}" type="parTrans" cxnId="{1938553C-85A4-45BF-91B2-2CC744DE7D60}">
      <dgm:prSet/>
      <dgm:spPr/>
      <dgm:t>
        <a:bodyPr/>
        <a:lstStyle/>
        <a:p>
          <a:endParaRPr lang="ru-RU"/>
        </a:p>
      </dgm:t>
    </dgm:pt>
    <dgm:pt modelId="{4B48B798-0612-4A86-9D06-810E746EA394}" type="sibTrans" cxnId="{1938553C-85A4-45BF-91B2-2CC744DE7D60}">
      <dgm:prSet/>
      <dgm:spPr/>
      <dgm:t>
        <a:bodyPr/>
        <a:lstStyle/>
        <a:p>
          <a:endParaRPr lang="ru-RU"/>
        </a:p>
      </dgm:t>
    </dgm:pt>
    <dgm:pt modelId="{8D1AD13E-2466-4014-8441-07242EE71868}">
      <dgm:prSet phldrT="[Текст]"/>
      <dgm:spPr/>
      <dgm:t>
        <a:bodyPr/>
        <a:lstStyle/>
        <a:p>
          <a:r>
            <a:rPr lang="ru-RU" dirty="0" smtClean="0"/>
            <a:t>Социальное партнерство</a:t>
          </a:r>
          <a:endParaRPr lang="ru-RU" dirty="0"/>
        </a:p>
      </dgm:t>
    </dgm:pt>
    <dgm:pt modelId="{60E8180E-E204-481A-BC8A-0350EA29D51A}" type="parTrans" cxnId="{DCF1188F-E469-459E-8851-20B1CA76DDE6}">
      <dgm:prSet/>
      <dgm:spPr/>
      <dgm:t>
        <a:bodyPr/>
        <a:lstStyle/>
        <a:p>
          <a:endParaRPr lang="ru-RU"/>
        </a:p>
      </dgm:t>
    </dgm:pt>
    <dgm:pt modelId="{C6264143-3230-4120-85A3-F1E5D4833FF5}" type="sibTrans" cxnId="{DCF1188F-E469-459E-8851-20B1CA76DDE6}">
      <dgm:prSet/>
      <dgm:spPr/>
      <dgm:t>
        <a:bodyPr/>
        <a:lstStyle/>
        <a:p>
          <a:endParaRPr lang="ru-RU"/>
        </a:p>
      </dgm:t>
    </dgm:pt>
    <dgm:pt modelId="{AAF03048-1930-4D22-80AA-0AF81F94A1C3}">
      <dgm:prSet phldrT="[Текст]" phldr="1"/>
      <dgm:spPr/>
      <dgm:t>
        <a:bodyPr/>
        <a:lstStyle/>
        <a:p>
          <a:endParaRPr lang="ru-RU" dirty="0"/>
        </a:p>
      </dgm:t>
    </dgm:pt>
    <dgm:pt modelId="{37DEC5ED-6938-4B83-AC21-8287DDA39AEA}" type="parTrans" cxnId="{AA2995E6-FBC3-4118-A4FF-164500E19427}">
      <dgm:prSet/>
      <dgm:spPr/>
      <dgm:t>
        <a:bodyPr/>
        <a:lstStyle/>
        <a:p>
          <a:endParaRPr lang="ru-RU"/>
        </a:p>
      </dgm:t>
    </dgm:pt>
    <dgm:pt modelId="{4171B59C-DB2B-4EE9-916D-BDA73ED6F389}" type="sibTrans" cxnId="{AA2995E6-FBC3-4118-A4FF-164500E19427}">
      <dgm:prSet/>
      <dgm:spPr/>
      <dgm:t>
        <a:bodyPr/>
        <a:lstStyle/>
        <a:p>
          <a:endParaRPr lang="ru-RU"/>
        </a:p>
      </dgm:t>
    </dgm:pt>
    <dgm:pt modelId="{34D9D241-EB7D-45B3-8361-995B779C09C3}">
      <dgm:prSet phldrT="[Текст]"/>
      <dgm:spPr/>
      <dgm:t>
        <a:bodyPr/>
        <a:lstStyle/>
        <a:p>
          <a:r>
            <a:rPr lang="ru-RU" dirty="0" smtClean="0"/>
            <a:t>Участие </a:t>
          </a:r>
          <a:endParaRPr lang="ru-RU" dirty="0" smtClean="0"/>
        </a:p>
        <a:p>
          <a:r>
            <a:rPr lang="ru-RU" dirty="0" smtClean="0"/>
            <a:t>в </a:t>
          </a:r>
          <a:r>
            <a:rPr lang="ru-RU" dirty="0" smtClean="0"/>
            <a:t>конкурсах </a:t>
          </a:r>
          <a:endParaRPr lang="ru-RU" dirty="0"/>
        </a:p>
      </dgm:t>
    </dgm:pt>
    <dgm:pt modelId="{E2F17A65-15A2-461C-A987-137161DA1B80}" type="parTrans" cxnId="{82416665-FBC9-4C64-9E39-04416C70A6B3}">
      <dgm:prSet/>
      <dgm:spPr/>
      <dgm:t>
        <a:bodyPr/>
        <a:lstStyle/>
        <a:p>
          <a:endParaRPr lang="ru-RU"/>
        </a:p>
      </dgm:t>
    </dgm:pt>
    <dgm:pt modelId="{2A0F523B-EF55-4D61-8676-A07B67F11E3D}" type="sibTrans" cxnId="{82416665-FBC9-4C64-9E39-04416C70A6B3}">
      <dgm:prSet/>
      <dgm:spPr/>
      <dgm:t>
        <a:bodyPr/>
        <a:lstStyle/>
        <a:p>
          <a:endParaRPr lang="ru-RU"/>
        </a:p>
      </dgm:t>
    </dgm:pt>
    <dgm:pt modelId="{79352E58-01E6-4CED-83D8-3EA89C6B2C79}">
      <dgm:prSet phldrT="[Текст]"/>
      <dgm:spPr/>
      <dgm:t>
        <a:bodyPr/>
        <a:lstStyle/>
        <a:p>
          <a:r>
            <a:rPr lang="ru-RU" dirty="0" smtClean="0"/>
            <a:t>Повышение квалификации </a:t>
          </a:r>
          <a:endParaRPr lang="ru-RU" dirty="0"/>
        </a:p>
      </dgm:t>
    </dgm:pt>
    <dgm:pt modelId="{D2658284-8CAA-4C8E-B72B-9FA452E341B0}" type="parTrans" cxnId="{E08066C0-C49E-49AC-B479-9355DD23C9C7}">
      <dgm:prSet/>
      <dgm:spPr/>
      <dgm:t>
        <a:bodyPr/>
        <a:lstStyle/>
        <a:p>
          <a:endParaRPr lang="ru-RU"/>
        </a:p>
      </dgm:t>
    </dgm:pt>
    <dgm:pt modelId="{006BA989-8392-4768-AB02-D9DC49FBBAD7}" type="sibTrans" cxnId="{E08066C0-C49E-49AC-B479-9355DD23C9C7}">
      <dgm:prSet/>
      <dgm:spPr/>
      <dgm:t>
        <a:bodyPr/>
        <a:lstStyle/>
        <a:p>
          <a:endParaRPr lang="ru-RU"/>
        </a:p>
      </dgm:t>
    </dgm:pt>
    <dgm:pt modelId="{5A62C794-9267-42A8-AC9C-52DEC8C405CF}">
      <dgm:prSet/>
      <dgm:spPr/>
      <dgm:t>
        <a:bodyPr/>
        <a:lstStyle/>
        <a:p>
          <a:endParaRPr lang="ru-RU" dirty="0"/>
        </a:p>
      </dgm:t>
    </dgm:pt>
    <dgm:pt modelId="{824E804F-91A9-4772-B460-BF8841F0AA3A}" type="parTrans" cxnId="{1FD97926-E7F0-4DA9-AE33-5E9C2E54366F}">
      <dgm:prSet/>
      <dgm:spPr/>
      <dgm:t>
        <a:bodyPr/>
        <a:lstStyle/>
        <a:p>
          <a:endParaRPr lang="ru-RU"/>
        </a:p>
      </dgm:t>
    </dgm:pt>
    <dgm:pt modelId="{31D4331C-AE89-45EF-A15C-096CBDB0648D}" type="sibTrans" cxnId="{1FD97926-E7F0-4DA9-AE33-5E9C2E54366F}">
      <dgm:prSet/>
      <dgm:spPr/>
      <dgm:t>
        <a:bodyPr/>
        <a:lstStyle/>
        <a:p>
          <a:endParaRPr lang="ru-RU"/>
        </a:p>
      </dgm:t>
    </dgm:pt>
    <dgm:pt modelId="{1C12F76E-EB1D-47DC-9A94-9B527E507EC3}">
      <dgm:prSet/>
      <dgm:spPr/>
      <dgm:t>
        <a:bodyPr/>
        <a:lstStyle/>
        <a:p>
          <a:endParaRPr lang="ru-RU" dirty="0"/>
        </a:p>
      </dgm:t>
    </dgm:pt>
    <dgm:pt modelId="{0B8F7C87-5C91-4859-8ED6-CBF38042CB05}" type="parTrans" cxnId="{4353E122-D795-4AE6-9EC6-2D177D129DBC}">
      <dgm:prSet/>
      <dgm:spPr/>
      <dgm:t>
        <a:bodyPr/>
        <a:lstStyle/>
        <a:p>
          <a:endParaRPr lang="ru-RU"/>
        </a:p>
      </dgm:t>
    </dgm:pt>
    <dgm:pt modelId="{5284F64D-C19D-4818-AD15-6D6232BBE868}" type="sibTrans" cxnId="{4353E122-D795-4AE6-9EC6-2D177D129DBC}">
      <dgm:prSet/>
      <dgm:spPr/>
      <dgm:t>
        <a:bodyPr/>
        <a:lstStyle/>
        <a:p>
          <a:endParaRPr lang="ru-RU"/>
        </a:p>
      </dgm:t>
    </dgm:pt>
    <dgm:pt modelId="{B9AAA698-A13E-458E-B040-E7617F3D1F3A}">
      <dgm:prSet/>
      <dgm:spPr/>
      <dgm:t>
        <a:bodyPr/>
        <a:lstStyle/>
        <a:p>
          <a:endParaRPr lang="ru-RU" dirty="0"/>
        </a:p>
      </dgm:t>
    </dgm:pt>
    <dgm:pt modelId="{C3BE2162-A109-4A2A-B505-9AC5E7FC3D09}" type="parTrans" cxnId="{6B803322-BA5A-4709-B95B-3F662C949CE6}">
      <dgm:prSet/>
      <dgm:spPr/>
      <dgm:t>
        <a:bodyPr/>
        <a:lstStyle/>
        <a:p>
          <a:endParaRPr lang="ru-RU"/>
        </a:p>
      </dgm:t>
    </dgm:pt>
    <dgm:pt modelId="{EA8A08B9-49B1-4362-ADF7-84027CEC5C47}" type="sibTrans" cxnId="{6B803322-BA5A-4709-B95B-3F662C949CE6}">
      <dgm:prSet/>
      <dgm:spPr/>
      <dgm:t>
        <a:bodyPr/>
        <a:lstStyle/>
        <a:p>
          <a:endParaRPr lang="ru-RU"/>
        </a:p>
      </dgm:t>
    </dgm:pt>
    <dgm:pt modelId="{0B8E0F5F-2AEA-4ED8-A0F5-C9EBBEBFB409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/>
            <a:t>Критерии качества </a:t>
          </a:r>
          <a:endParaRPr lang="ru-RU" dirty="0"/>
        </a:p>
      </dgm:t>
    </dgm:pt>
    <dgm:pt modelId="{627AE38A-355A-49BE-B03F-F91A333505B7}" type="sibTrans" cxnId="{B9E30C39-9432-4068-93F3-22535480453F}">
      <dgm:prSet/>
      <dgm:spPr/>
      <dgm:t>
        <a:bodyPr/>
        <a:lstStyle/>
        <a:p>
          <a:endParaRPr lang="ru-RU"/>
        </a:p>
      </dgm:t>
    </dgm:pt>
    <dgm:pt modelId="{BEDE948D-BE83-4CBA-A170-A244CBA68092}" type="parTrans" cxnId="{B9E30C39-9432-4068-93F3-22535480453F}">
      <dgm:prSet/>
      <dgm:spPr/>
      <dgm:t>
        <a:bodyPr/>
        <a:lstStyle/>
        <a:p>
          <a:endParaRPr lang="ru-RU"/>
        </a:p>
      </dgm:t>
    </dgm:pt>
    <dgm:pt modelId="{0E1557C1-3C4F-4C6E-810D-402F9CB5E628}" type="pres">
      <dgm:prSet presAssocID="{3722007C-6B27-4D46-9CFF-AFC1A21CC14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6B855B-4D0C-4850-8A3A-419CBECEF1F1}" type="pres">
      <dgm:prSet presAssocID="{0B8E0F5F-2AEA-4ED8-A0F5-C9EBBEBFB409}" presName="centerShape" presStyleLbl="node0" presStyleIdx="0" presStyleCnt="1" custScaleX="266593" custScaleY="84417" custLinFactNeighborX="-543" custLinFactNeighborY="-1032"/>
      <dgm:spPr/>
      <dgm:t>
        <a:bodyPr/>
        <a:lstStyle/>
        <a:p>
          <a:endParaRPr lang="ru-RU"/>
        </a:p>
      </dgm:t>
    </dgm:pt>
    <dgm:pt modelId="{0DFB2D2D-DBFA-471D-A7FF-442C9054EB4E}" type="pres">
      <dgm:prSet presAssocID="{E57B9970-617A-4637-93D4-BF4AE9965DC3}" presName="node" presStyleLbl="node1" presStyleIdx="0" presStyleCnt="6" custScaleX="215498" custScaleY="128120" custRadScaleRad="102943" custRadScaleInc="-5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B066F3-D6B3-4C50-905D-A11FD1B91353}" type="pres">
      <dgm:prSet presAssocID="{E57B9970-617A-4637-93D4-BF4AE9965DC3}" presName="dummy" presStyleCnt="0"/>
      <dgm:spPr/>
      <dgm:t>
        <a:bodyPr/>
        <a:lstStyle/>
        <a:p>
          <a:endParaRPr lang="ru-RU"/>
        </a:p>
      </dgm:t>
    </dgm:pt>
    <dgm:pt modelId="{C0CD4651-7318-4FEC-A92D-65E1D9C93417}" type="pres">
      <dgm:prSet presAssocID="{0455CD33-FD35-4937-8BB6-3E23ACEBCD6B}" presName="sibTrans" presStyleLbl="sibTrans2D1" presStyleIdx="0" presStyleCnt="6"/>
      <dgm:spPr/>
      <dgm:t>
        <a:bodyPr/>
        <a:lstStyle/>
        <a:p>
          <a:endParaRPr lang="ru-RU"/>
        </a:p>
      </dgm:t>
    </dgm:pt>
    <dgm:pt modelId="{2F694DEE-C273-4803-897F-DB4007277CF7}" type="pres">
      <dgm:prSet presAssocID="{8D1AD13E-2466-4014-8441-07242EE71868}" presName="node" presStyleLbl="node1" presStyleIdx="1" presStyleCnt="6" custScaleX="212839" custScaleY="158431" custRadScaleRad="176127" custRadScaleInc="39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E76EB1-DF01-4706-B55C-BF71C098E24E}" type="pres">
      <dgm:prSet presAssocID="{8D1AD13E-2466-4014-8441-07242EE71868}" presName="dummy" presStyleCnt="0"/>
      <dgm:spPr/>
      <dgm:t>
        <a:bodyPr/>
        <a:lstStyle/>
        <a:p>
          <a:endParaRPr lang="ru-RU"/>
        </a:p>
      </dgm:t>
    </dgm:pt>
    <dgm:pt modelId="{1CAD472A-E0B9-401A-B7DB-65AD1F376658}" type="pres">
      <dgm:prSet presAssocID="{C6264143-3230-4120-85A3-F1E5D4833FF5}" presName="sibTrans" presStyleLbl="sibTrans2D1" presStyleIdx="1" presStyleCnt="6"/>
      <dgm:spPr/>
      <dgm:t>
        <a:bodyPr/>
        <a:lstStyle/>
        <a:p>
          <a:endParaRPr lang="ru-RU"/>
        </a:p>
      </dgm:t>
    </dgm:pt>
    <dgm:pt modelId="{3A2E3CEA-8081-4FC9-8459-F5940CF95D58}" type="pres">
      <dgm:prSet presAssocID="{79352E58-01E6-4CED-83D8-3EA89C6B2C79}" presName="node" presStyleLbl="node1" presStyleIdx="2" presStyleCnt="6" custScaleX="222759" custScaleY="144829" custRadScaleRad="171735" custRadScaleInc="-385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AE60A-2184-4ACC-85CB-5000E4992E5F}" type="pres">
      <dgm:prSet presAssocID="{79352E58-01E6-4CED-83D8-3EA89C6B2C79}" presName="dummy" presStyleCnt="0"/>
      <dgm:spPr/>
      <dgm:t>
        <a:bodyPr/>
        <a:lstStyle/>
        <a:p>
          <a:endParaRPr lang="ru-RU"/>
        </a:p>
      </dgm:t>
    </dgm:pt>
    <dgm:pt modelId="{3B2BCEF3-9D85-4E5A-87C5-E58AC5FDCEAE}" type="pres">
      <dgm:prSet presAssocID="{006BA989-8392-4768-AB02-D9DC49FBBAD7}" presName="sibTrans" presStyleLbl="sibTrans2D1" presStyleIdx="2" presStyleCnt="6" custLinFactNeighborX="5543" custLinFactNeighborY="7609"/>
      <dgm:spPr/>
      <dgm:t>
        <a:bodyPr/>
        <a:lstStyle/>
        <a:p>
          <a:endParaRPr lang="ru-RU"/>
        </a:p>
      </dgm:t>
    </dgm:pt>
    <dgm:pt modelId="{6AC5A1E6-E2A1-4D98-8063-04416CF9D42D}" type="pres">
      <dgm:prSet presAssocID="{34D9D241-EB7D-45B3-8361-995B779C09C3}" presName="node" presStyleLbl="node1" presStyleIdx="3" presStyleCnt="6" custScaleX="191703" custScaleY="140991" custRadScaleRad="88912" custRadScaleInc="-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A10D9-C4D2-44CD-A44F-EF4F7D216163}" type="pres">
      <dgm:prSet presAssocID="{34D9D241-EB7D-45B3-8361-995B779C09C3}" presName="dummy" presStyleCnt="0"/>
      <dgm:spPr/>
      <dgm:t>
        <a:bodyPr/>
        <a:lstStyle/>
        <a:p>
          <a:endParaRPr lang="ru-RU"/>
        </a:p>
      </dgm:t>
    </dgm:pt>
    <dgm:pt modelId="{A6C8787F-212C-438C-8C6D-3A0AA9347469}" type="pres">
      <dgm:prSet presAssocID="{2A0F523B-EF55-4D61-8676-A07B67F11E3D}" presName="sibTrans" presStyleLbl="sibTrans2D1" presStyleIdx="3" presStyleCnt="6" custLinFactNeighborX="-3116" custLinFactNeighborY="5967"/>
      <dgm:spPr/>
      <dgm:t>
        <a:bodyPr/>
        <a:lstStyle/>
        <a:p>
          <a:endParaRPr lang="ru-RU"/>
        </a:p>
      </dgm:t>
    </dgm:pt>
    <dgm:pt modelId="{DC68496E-27D0-4A08-AE5C-684FED1698F1}" type="pres">
      <dgm:prSet presAssocID="{D35763CE-3E5D-47A4-8987-9945E6FB8EE7}" presName="node" presStyleLbl="node1" presStyleIdx="4" presStyleCnt="6" custScaleX="210943" custScaleY="137891" custRadScaleRad="168890" custRadScaleInc="36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932E88-4A63-4C59-8BB0-5DCE74833271}" type="pres">
      <dgm:prSet presAssocID="{D35763CE-3E5D-47A4-8987-9945E6FB8EE7}" presName="dummy" presStyleCnt="0"/>
      <dgm:spPr/>
      <dgm:t>
        <a:bodyPr/>
        <a:lstStyle/>
        <a:p>
          <a:endParaRPr lang="ru-RU"/>
        </a:p>
      </dgm:t>
    </dgm:pt>
    <dgm:pt modelId="{8787AF97-459B-4A5C-B047-6511793094B2}" type="pres">
      <dgm:prSet presAssocID="{185A8C5D-B862-4D2D-A5E7-7CAA1318D8E2}" presName="sibTrans" presStyleLbl="sibTrans2D1" presStyleIdx="4" presStyleCnt="6"/>
      <dgm:spPr/>
      <dgm:t>
        <a:bodyPr/>
        <a:lstStyle/>
        <a:p>
          <a:endParaRPr lang="ru-RU"/>
        </a:p>
      </dgm:t>
    </dgm:pt>
    <dgm:pt modelId="{84E02176-0B52-4AF4-97B2-6467263D3BCE}" type="pres">
      <dgm:prSet presAssocID="{D9F92975-8727-4AFC-BE92-4C4FACD7A6D6}" presName="node" presStyleLbl="node1" presStyleIdx="5" presStyleCnt="6" custScaleX="227016" custScaleY="127203" custRadScaleRad="164571" custRadScaleInc="-562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24A50E-DD8D-4B94-A377-2A6C84C3819F}" type="pres">
      <dgm:prSet presAssocID="{D9F92975-8727-4AFC-BE92-4C4FACD7A6D6}" presName="dummy" presStyleCnt="0"/>
      <dgm:spPr/>
      <dgm:t>
        <a:bodyPr/>
        <a:lstStyle/>
        <a:p>
          <a:endParaRPr lang="ru-RU"/>
        </a:p>
      </dgm:t>
    </dgm:pt>
    <dgm:pt modelId="{8792D523-E316-4AA9-AD34-8F617B8689BF}" type="pres">
      <dgm:prSet presAssocID="{62901ECB-E2E9-4D28-BB90-C2C24B7745BB}" presName="sibTrans" presStyleLbl="sibTrans2D1" presStyleIdx="5" presStyleCnt="6" custLinFactNeighborX="-4550" custLinFactNeighborY="-4808"/>
      <dgm:spPr/>
      <dgm:t>
        <a:bodyPr/>
        <a:lstStyle/>
        <a:p>
          <a:endParaRPr lang="ru-RU"/>
        </a:p>
      </dgm:t>
    </dgm:pt>
  </dgm:ptLst>
  <dgm:cxnLst>
    <dgm:cxn modelId="{DD37F575-80A9-44AB-B196-A992735AE23E}" type="presOf" srcId="{D9F92975-8727-4AFC-BE92-4C4FACD7A6D6}" destId="{84E02176-0B52-4AF4-97B2-6467263D3BCE}" srcOrd="0" destOrd="0" presId="urn:microsoft.com/office/officeart/2005/8/layout/radial6"/>
    <dgm:cxn modelId="{407B000A-B550-42E4-A65F-A3464F1E0F6D}" type="presOf" srcId="{3722007C-6B27-4D46-9CFF-AFC1A21CC143}" destId="{0E1557C1-3C4F-4C6E-810D-402F9CB5E628}" srcOrd="0" destOrd="0" presId="urn:microsoft.com/office/officeart/2005/8/layout/radial6"/>
    <dgm:cxn modelId="{BAC0D7BA-C042-4BFA-AE32-F59495E610C9}" type="presOf" srcId="{0455CD33-FD35-4937-8BB6-3E23ACEBCD6B}" destId="{C0CD4651-7318-4FEC-A92D-65E1D9C93417}" srcOrd="0" destOrd="0" presId="urn:microsoft.com/office/officeart/2005/8/layout/radial6"/>
    <dgm:cxn modelId="{82416665-FBC9-4C64-9E39-04416C70A6B3}" srcId="{0B8E0F5F-2AEA-4ED8-A0F5-C9EBBEBFB409}" destId="{34D9D241-EB7D-45B3-8361-995B779C09C3}" srcOrd="3" destOrd="0" parTransId="{E2F17A65-15A2-461C-A987-137161DA1B80}" sibTransId="{2A0F523B-EF55-4D61-8676-A07B67F11E3D}"/>
    <dgm:cxn modelId="{6B803322-BA5A-4709-B95B-3F662C949CE6}" srcId="{3722007C-6B27-4D46-9CFF-AFC1A21CC143}" destId="{B9AAA698-A13E-458E-B040-E7617F3D1F3A}" srcOrd="2" destOrd="0" parTransId="{C3BE2162-A109-4A2A-B505-9AC5E7FC3D09}" sibTransId="{EA8A08B9-49B1-4362-ADF7-84027CEC5C47}"/>
    <dgm:cxn modelId="{E761F290-32A7-49F0-9672-C430D602FC5D}" srcId="{0B8E0F5F-2AEA-4ED8-A0F5-C9EBBEBFB409}" destId="{D9F92975-8727-4AFC-BE92-4C4FACD7A6D6}" srcOrd="5" destOrd="0" parTransId="{86E44992-D471-4F1F-9EB8-E4C29C7040F2}" sibTransId="{62901ECB-E2E9-4D28-BB90-C2C24B7745BB}"/>
    <dgm:cxn modelId="{9B815231-AEA7-49D3-9C08-10CE29F0E885}" type="presOf" srcId="{006BA989-8392-4768-AB02-D9DC49FBBAD7}" destId="{3B2BCEF3-9D85-4E5A-87C5-E58AC5FDCEAE}" srcOrd="0" destOrd="0" presId="urn:microsoft.com/office/officeart/2005/8/layout/radial6"/>
    <dgm:cxn modelId="{7B750F6F-4D0C-4E1C-914B-42B3767FB36D}" srcId="{0B8E0F5F-2AEA-4ED8-A0F5-C9EBBEBFB409}" destId="{D35763CE-3E5D-47A4-8987-9945E6FB8EE7}" srcOrd="4" destOrd="0" parTransId="{D6F686D9-3094-4097-A4CE-CDE14AD6675C}" sibTransId="{185A8C5D-B862-4D2D-A5E7-7CAA1318D8E2}"/>
    <dgm:cxn modelId="{AA2995E6-FBC3-4118-A4FF-164500E19427}" srcId="{3722007C-6B27-4D46-9CFF-AFC1A21CC143}" destId="{AAF03048-1930-4D22-80AA-0AF81F94A1C3}" srcOrd="7" destOrd="0" parTransId="{37DEC5ED-6938-4B83-AC21-8287DDA39AEA}" sibTransId="{4171B59C-DB2B-4EE9-916D-BDA73ED6F389}"/>
    <dgm:cxn modelId="{58594EF8-B9F7-4BCC-8498-0C4E7B3D47D4}" type="presOf" srcId="{79352E58-01E6-4CED-83D8-3EA89C6B2C79}" destId="{3A2E3CEA-8081-4FC9-8459-F5940CF95D58}" srcOrd="0" destOrd="0" presId="urn:microsoft.com/office/officeart/2005/8/layout/radial6"/>
    <dgm:cxn modelId="{1FD97926-E7F0-4DA9-AE33-5E9C2E54366F}" srcId="{3722007C-6B27-4D46-9CFF-AFC1A21CC143}" destId="{5A62C794-9267-42A8-AC9C-52DEC8C405CF}" srcOrd="3" destOrd="0" parTransId="{824E804F-91A9-4772-B460-BF8841F0AA3A}" sibTransId="{31D4331C-AE89-45EF-A15C-096CBDB0648D}"/>
    <dgm:cxn modelId="{34223239-617E-4847-82DA-790DBBB2B45E}" type="presOf" srcId="{0B8E0F5F-2AEA-4ED8-A0F5-C9EBBEBFB409}" destId="{B96B855B-4D0C-4850-8A3A-419CBECEF1F1}" srcOrd="0" destOrd="0" presId="urn:microsoft.com/office/officeart/2005/8/layout/radial6"/>
    <dgm:cxn modelId="{4353E122-D795-4AE6-9EC6-2D177D129DBC}" srcId="{3722007C-6B27-4D46-9CFF-AFC1A21CC143}" destId="{1C12F76E-EB1D-47DC-9A94-9B527E507EC3}" srcOrd="1" destOrd="0" parTransId="{0B8F7C87-5C91-4859-8ED6-CBF38042CB05}" sibTransId="{5284F64D-C19D-4818-AD15-6D6232BBE868}"/>
    <dgm:cxn modelId="{24D615EB-E5C0-49C1-BCC0-AA4B77288A2F}" srcId="{8F0AF11B-532B-4DD2-8598-7636DD06A649}" destId="{4589C262-443C-409A-B7AD-4B44BFAC78F9}" srcOrd="0" destOrd="0" parTransId="{EF79F319-E6D8-4E7F-88C4-D0D90403CAEF}" sibTransId="{B66DCC2F-9403-4015-A45C-601EDA3F348F}"/>
    <dgm:cxn modelId="{94EB38C3-75E2-4D07-9F77-25043AF6CC1E}" type="presOf" srcId="{34D9D241-EB7D-45B3-8361-995B779C09C3}" destId="{6AC5A1E6-E2A1-4D98-8063-04416CF9D42D}" srcOrd="0" destOrd="0" presId="urn:microsoft.com/office/officeart/2005/8/layout/radial6"/>
    <dgm:cxn modelId="{1938553C-85A4-45BF-91B2-2CC744DE7D60}" srcId="{3722007C-6B27-4D46-9CFF-AFC1A21CC143}" destId="{8EDC6BB5-0C60-4B9F-9194-DFBEDA26E73B}" srcOrd="6" destOrd="0" parTransId="{566338D9-7554-40B3-874D-DE302370F8B0}" sibTransId="{4B48B798-0612-4A86-9D06-810E746EA394}"/>
    <dgm:cxn modelId="{6FE1C03A-BED4-4090-A94E-9BC3F6A7333F}" type="presOf" srcId="{8D1AD13E-2466-4014-8441-07242EE71868}" destId="{2F694DEE-C273-4803-897F-DB4007277CF7}" srcOrd="0" destOrd="0" presId="urn:microsoft.com/office/officeart/2005/8/layout/radial6"/>
    <dgm:cxn modelId="{5F88AA1B-919A-45E4-9528-3D8A94CE0F20}" type="presOf" srcId="{62901ECB-E2E9-4D28-BB90-C2C24B7745BB}" destId="{8792D523-E316-4AA9-AD34-8F617B8689BF}" srcOrd="0" destOrd="0" presId="urn:microsoft.com/office/officeart/2005/8/layout/radial6"/>
    <dgm:cxn modelId="{E08066C0-C49E-49AC-B479-9355DD23C9C7}" srcId="{0B8E0F5F-2AEA-4ED8-A0F5-C9EBBEBFB409}" destId="{79352E58-01E6-4CED-83D8-3EA89C6B2C79}" srcOrd="2" destOrd="0" parTransId="{D2658284-8CAA-4C8E-B72B-9FA452E341B0}" sibTransId="{006BA989-8392-4768-AB02-D9DC49FBBAD7}"/>
    <dgm:cxn modelId="{73958E76-4DD5-4013-A8D6-7248966787DC}" srcId="{E8DF7A44-4FF3-4BEE-AA0B-19332ACA46D6}" destId="{19197A27-DB1D-400D-89AE-F9CE52352D26}" srcOrd="0" destOrd="0" parTransId="{BD6EB857-ADE9-4467-ADAF-5E0E1D0BFD8D}" sibTransId="{5FEC1FEE-5C60-4B5D-9BAC-6B4802795822}"/>
    <dgm:cxn modelId="{CA62914A-3471-47D9-A770-CD03EB09132E}" srcId="{3722007C-6B27-4D46-9CFF-AFC1A21CC143}" destId="{8F0AF11B-532B-4DD2-8598-7636DD06A649}" srcOrd="5" destOrd="0" parTransId="{A20AE3CA-2E9F-4E26-A786-D9EA57D41CB6}" sibTransId="{F4EEDE0B-0CC1-4C91-89E9-B4A53284C63F}"/>
    <dgm:cxn modelId="{A861E91A-E702-4A5E-A5C8-5C50A3D35C8A}" srcId="{E8DF7A44-4FF3-4BEE-AA0B-19332ACA46D6}" destId="{C48CEEF3-3D76-4D1B-A914-E2589C5E5981}" srcOrd="1" destOrd="0" parTransId="{DEC5F7FB-BFE6-46D0-A897-E9DE524DE549}" sibTransId="{C48519A1-6FCC-4952-839E-40A9801802A1}"/>
    <dgm:cxn modelId="{04F2ED8B-05EB-40CA-ABA7-0B3B30DBED84}" type="presOf" srcId="{C6264143-3230-4120-85A3-F1E5D4833FF5}" destId="{1CAD472A-E0B9-401A-B7DB-65AD1F376658}" srcOrd="0" destOrd="0" presId="urn:microsoft.com/office/officeart/2005/8/layout/radial6"/>
    <dgm:cxn modelId="{B9E30C39-9432-4068-93F3-22535480453F}" srcId="{3722007C-6B27-4D46-9CFF-AFC1A21CC143}" destId="{0B8E0F5F-2AEA-4ED8-A0F5-C9EBBEBFB409}" srcOrd="0" destOrd="0" parTransId="{BEDE948D-BE83-4CBA-A170-A244CBA68092}" sibTransId="{627AE38A-355A-49BE-B03F-F91A333505B7}"/>
    <dgm:cxn modelId="{85674844-E1DD-49AA-B792-D46F9E28A6E7}" type="presOf" srcId="{E57B9970-617A-4637-93D4-BF4AE9965DC3}" destId="{0DFB2D2D-DBFA-471D-A7FF-442C9054EB4E}" srcOrd="0" destOrd="0" presId="urn:microsoft.com/office/officeart/2005/8/layout/radial6"/>
    <dgm:cxn modelId="{32E42480-182F-4AAB-BB30-E9011BF0019B}" srcId="{0B8E0F5F-2AEA-4ED8-A0F5-C9EBBEBFB409}" destId="{E57B9970-617A-4637-93D4-BF4AE9965DC3}" srcOrd="0" destOrd="0" parTransId="{29FAAE07-72F1-47F5-9C64-0A4F6259C158}" sibTransId="{0455CD33-FD35-4937-8BB6-3E23ACEBCD6B}"/>
    <dgm:cxn modelId="{ADEA2FA5-122D-4B33-8C0A-EDA8152BF679}" type="presOf" srcId="{185A8C5D-B862-4D2D-A5E7-7CAA1318D8E2}" destId="{8787AF97-459B-4A5C-B047-6511793094B2}" srcOrd="0" destOrd="0" presId="urn:microsoft.com/office/officeart/2005/8/layout/radial6"/>
    <dgm:cxn modelId="{44E31CB2-30F6-47D3-9697-829DA39275D2}" srcId="{3722007C-6B27-4D46-9CFF-AFC1A21CC143}" destId="{E8DF7A44-4FF3-4BEE-AA0B-19332ACA46D6}" srcOrd="4" destOrd="0" parTransId="{7DA0B15F-1193-44F9-B064-8BBD29473967}" sibTransId="{7389C485-3A03-4958-8E22-6551F3345B56}"/>
    <dgm:cxn modelId="{6A07BA5B-EF90-4595-86A7-562A84478CE9}" type="presOf" srcId="{D35763CE-3E5D-47A4-8987-9945E6FB8EE7}" destId="{DC68496E-27D0-4A08-AE5C-684FED1698F1}" srcOrd="0" destOrd="0" presId="urn:microsoft.com/office/officeart/2005/8/layout/radial6"/>
    <dgm:cxn modelId="{01C864D0-CED7-4D06-8C0A-A8556E80D8D8}" type="presOf" srcId="{2A0F523B-EF55-4D61-8676-A07B67F11E3D}" destId="{A6C8787F-212C-438C-8C6D-3A0AA9347469}" srcOrd="0" destOrd="0" presId="urn:microsoft.com/office/officeart/2005/8/layout/radial6"/>
    <dgm:cxn modelId="{DCF1188F-E469-459E-8851-20B1CA76DDE6}" srcId="{0B8E0F5F-2AEA-4ED8-A0F5-C9EBBEBFB409}" destId="{8D1AD13E-2466-4014-8441-07242EE71868}" srcOrd="1" destOrd="0" parTransId="{60E8180E-E204-481A-BC8A-0350EA29D51A}" sibTransId="{C6264143-3230-4120-85A3-F1E5D4833FF5}"/>
    <dgm:cxn modelId="{097CCF2E-763B-4DA4-863E-15686B75E8DE}" srcId="{8F0AF11B-532B-4DD2-8598-7636DD06A649}" destId="{9B676DDC-D009-4D47-9245-6DBFB1EF7396}" srcOrd="1" destOrd="0" parTransId="{C62EB35F-641A-4CEA-B9C6-46E1D54E90E3}" sibTransId="{1E3CE39E-1403-43C0-81E3-AA7E49498BBB}"/>
    <dgm:cxn modelId="{0609B08C-A40E-44BF-B42C-861C2F7B96A7}" type="presParOf" srcId="{0E1557C1-3C4F-4C6E-810D-402F9CB5E628}" destId="{B96B855B-4D0C-4850-8A3A-419CBECEF1F1}" srcOrd="0" destOrd="0" presId="urn:microsoft.com/office/officeart/2005/8/layout/radial6"/>
    <dgm:cxn modelId="{1F6C3922-FAD1-475B-A1B8-C39EE82792B4}" type="presParOf" srcId="{0E1557C1-3C4F-4C6E-810D-402F9CB5E628}" destId="{0DFB2D2D-DBFA-471D-A7FF-442C9054EB4E}" srcOrd="1" destOrd="0" presId="urn:microsoft.com/office/officeart/2005/8/layout/radial6"/>
    <dgm:cxn modelId="{016143FE-7E26-454E-A60D-49CA15E7B86A}" type="presParOf" srcId="{0E1557C1-3C4F-4C6E-810D-402F9CB5E628}" destId="{D1B066F3-D6B3-4C50-905D-A11FD1B91353}" srcOrd="2" destOrd="0" presId="urn:microsoft.com/office/officeart/2005/8/layout/radial6"/>
    <dgm:cxn modelId="{14CAD88F-FA11-4A46-9646-D6B93A1D0479}" type="presParOf" srcId="{0E1557C1-3C4F-4C6E-810D-402F9CB5E628}" destId="{C0CD4651-7318-4FEC-A92D-65E1D9C93417}" srcOrd="3" destOrd="0" presId="urn:microsoft.com/office/officeart/2005/8/layout/radial6"/>
    <dgm:cxn modelId="{D03B93D7-734F-4979-B3CB-B9514B97BB8E}" type="presParOf" srcId="{0E1557C1-3C4F-4C6E-810D-402F9CB5E628}" destId="{2F694DEE-C273-4803-897F-DB4007277CF7}" srcOrd="4" destOrd="0" presId="urn:microsoft.com/office/officeart/2005/8/layout/radial6"/>
    <dgm:cxn modelId="{00F0AD86-875A-4C4D-A77C-93A44C6D030D}" type="presParOf" srcId="{0E1557C1-3C4F-4C6E-810D-402F9CB5E628}" destId="{9EE76EB1-DF01-4706-B55C-BF71C098E24E}" srcOrd="5" destOrd="0" presId="urn:microsoft.com/office/officeart/2005/8/layout/radial6"/>
    <dgm:cxn modelId="{93A72543-F508-40D2-99DF-B3544F20B9CB}" type="presParOf" srcId="{0E1557C1-3C4F-4C6E-810D-402F9CB5E628}" destId="{1CAD472A-E0B9-401A-B7DB-65AD1F376658}" srcOrd="6" destOrd="0" presId="urn:microsoft.com/office/officeart/2005/8/layout/radial6"/>
    <dgm:cxn modelId="{AFD319F6-9F4B-4E4B-92FE-41C0ECBF6592}" type="presParOf" srcId="{0E1557C1-3C4F-4C6E-810D-402F9CB5E628}" destId="{3A2E3CEA-8081-4FC9-8459-F5940CF95D58}" srcOrd="7" destOrd="0" presId="urn:microsoft.com/office/officeart/2005/8/layout/radial6"/>
    <dgm:cxn modelId="{0F970D91-0EE1-4D4B-A23E-7FA5AF44F39A}" type="presParOf" srcId="{0E1557C1-3C4F-4C6E-810D-402F9CB5E628}" destId="{7CFAE60A-2184-4ACC-85CB-5000E4992E5F}" srcOrd="8" destOrd="0" presId="urn:microsoft.com/office/officeart/2005/8/layout/radial6"/>
    <dgm:cxn modelId="{4AC651AE-80B1-45DB-9E6A-7EA9D02D6476}" type="presParOf" srcId="{0E1557C1-3C4F-4C6E-810D-402F9CB5E628}" destId="{3B2BCEF3-9D85-4E5A-87C5-E58AC5FDCEAE}" srcOrd="9" destOrd="0" presId="urn:microsoft.com/office/officeart/2005/8/layout/radial6"/>
    <dgm:cxn modelId="{CE0A3BBD-9750-450A-A3D9-DBE5ED62C6FF}" type="presParOf" srcId="{0E1557C1-3C4F-4C6E-810D-402F9CB5E628}" destId="{6AC5A1E6-E2A1-4D98-8063-04416CF9D42D}" srcOrd="10" destOrd="0" presId="urn:microsoft.com/office/officeart/2005/8/layout/radial6"/>
    <dgm:cxn modelId="{A3026F07-F431-46CA-A1BB-51D8747BFFB9}" type="presParOf" srcId="{0E1557C1-3C4F-4C6E-810D-402F9CB5E628}" destId="{2B7A10D9-C4D2-44CD-A44F-EF4F7D216163}" srcOrd="11" destOrd="0" presId="urn:microsoft.com/office/officeart/2005/8/layout/radial6"/>
    <dgm:cxn modelId="{81DCAA5E-0DF5-447F-A778-EAD4FCCB0566}" type="presParOf" srcId="{0E1557C1-3C4F-4C6E-810D-402F9CB5E628}" destId="{A6C8787F-212C-438C-8C6D-3A0AA9347469}" srcOrd="12" destOrd="0" presId="urn:microsoft.com/office/officeart/2005/8/layout/radial6"/>
    <dgm:cxn modelId="{4A517249-8388-44FB-8CE3-A068B341B919}" type="presParOf" srcId="{0E1557C1-3C4F-4C6E-810D-402F9CB5E628}" destId="{DC68496E-27D0-4A08-AE5C-684FED1698F1}" srcOrd="13" destOrd="0" presId="urn:microsoft.com/office/officeart/2005/8/layout/radial6"/>
    <dgm:cxn modelId="{7889610C-3C62-479D-94C4-670B36DE41B9}" type="presParOf" srcId="{0E1557C1-3C4F-4C6E-810D-402F9CB5E628}" destId="{F9932E88-4A63-4C59-8BB0-5DCE74833271}" srcOrd="14" destOrd="0" presId="urn:microsoft.com/office/officeart/2005/8/layout/radial6"/>
    <dgm:cxn modelId="{1CE522A8-BFB1-494A-BA0C-EB4828AEF414}" type="presParOf" srcId="{0E1557C1-3C4F-4C6E-810D-402F9CB5E628}" destId="{8787AF97-459B-4A5C-B047-6511793094B2}" srcOrd="15" destOrd="0" presId="urn:microsoft.com/office/officeart/2005/8/layout/radial6"/>
    <dgm:cxn modelId="{BEFAEAFB-4A2A-43F3-ACFC-A8A586024161}" type="presParOf" srcId="{0E1557C1-3C4F-4C6E-810D-402F9CB5E628}" destId="{84E02176-0B52-4AF4-97B2-6467263D3BCE}" srcOrd="16" destOrd="0" presId="urn:microsoft.com/office/officeart/2005/8/layout/radial6"/>
    <dgm:cxn modelId="{567DE006-6922-43F8-AB77-55CBA8C3DCE2}" type="presParOf" srcId="{0E1557C1-3C4F-4C6E-810D-402F9CB5E628}" destId="{8124A50E-DD8D-4B94-A377-2A6C84C3819F}" srcOrd="17" destOrd="0" presId="urn:microsoft.com/office/officeart/2005/8/layout/radial6"/>
    <dgm:cxn modelId="{6CC8D5D2-D503-4165-986C-4B96398A476C}" type="presParOf" srcId="{0E1557C1-3C4F-4C6E-810D-402F9CB5E628}" destId="{8792D523-E316-4AA9-AD34-8F617B8689BF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92D523-E316-4AA9-AD34-8F617B8689BF}">
      <dsp:nvSpPr>
        <dsp:cNvPr id="0" name=""/>
        <dsp:cNvSpPr/>
      </dsp:nvSpPr>
      <dsp:spPr>
        <a:xfrm>
          <a:off x="2171554" y="-28705"/>
          <a:ext cx="3813420" cy="3813420"/>
        </a:xfrm>
        <a:prstGeom prst="blockArc">
          <a:avLst>
            <a:gd name="adj1" fmla="val 11967920"/>
            <a:gd name="adj2" fmla="val 18388569"/>
            <a:gd name="adj3" fmla="val 4532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87AF97-459B-4A5C-B047-6511793094B2}">
      <dsp:nvSpPr>
        <dsp:cNvPr id="0" name=""/>
        <dsp:cNvSpPr/>
      </dsp:nvSpPr>
      <dsp:spPr>
        <a:xfrm>
          <a:off x="2092476" y="633391"/>
          <a:ext cx="3813420" cy="3813420"/>
        </a:xfrm>
        <a:prstGeom prst="blockArc">
          <a:avLst>
            <a:gd name="adj1" fmla="val 8629957"/>
            <a:gd name="adj2" fmla="val 12970035"/>
            <a:gd name="adj3" fmla="val 4532"/>
          </a:avLst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C8787F-212C-438C-8C6D-3A0AA9347469}">
      <dsp:nvSpPr>
        <dsp:cNvPr id="0" name=""/>
        <dsp:cNvSpPr/>
      </dsp:nvSpPr>
      <dsp:spPr>
        <a:xfrm>
          <a:off x="2094573" y="1049101"/>
          <a:ext cx="3813420" cy="3813420"/>
        </a:xfrm>
        <a:prstGeom prst="blockArc">
          <a:avLst>
            <a:gd name="adj1" fmla="val 2798803"/>
            <a:gd name="adj2" fmla="val 9042825"/>
            <a:gd name="adj3" fmla="val 4532"/>
          </a:avLst>
        </a:prstGeom>
        <a:solidFill>
          <a:schemeClr val="accent4">
            <a:hueOff val="6237416"/>
            <a:satOff val="-28781"/>
            <a:lumOff val="1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2BCEF3-9D85-4E5A-87C5-E58AC5FDCEAE}">
      <dsp:nvSpPr>
        <dsp:cNvPr id="0" name=""/>
        <dsp:cNvSpPr/>
      </dsp:nvSpPr>
      <dsp:spPr>
        <a:xfrm>
          <a:off x="5019965" y="1147252"/>
          <a:ext cx="3813420" cy="3813420"/>
        </a:xfrm>
        <a:prstGeom prst="blockArc">
          <a:avLst>
            <a:gd name="adj1" fmla="val 1682469"/>
            <a:gd name="adj2" fmla="val 8095335"/>
            <a:gd name="adj3" fmla="val 4532"/>
          </a:avLst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AD472A-E0B9-401A-B7DB-65AD1F376658}">
      <dsp:nvSpPr>
        <dsp:cNvPr id="0" name=""/>
        <dsp:cNvSpPr/>
      </dsp:nvSpPr>
      <dsp:spPr>
        <a:xfrm>
          <a:off x="5088472" y="464355"/>
          <a:ext cx="3813420" cy="3813420"/>
        </a:xfrm>
        <a:prstGeom prst="blockArc">
          <a:avLst>
            <a:gd name="adj1" fmla="val 19254437"/>
            <a:gd name="adj2" fmla="val 2574635"/>
            <a:gd name="adj3" fmla="val 4532"/>
          </a:avLst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CD4651-7318-4FEC-A92D-65E1D9C93417}">
      <dsp:nvSpPr>
        <dsp:cNvPr id="0" name=""/>
        <dsp:cNvSpPr/>
      </dsp:nvSpPr>
      <dsp:spPr>
        <a:xfrm>
          <a:off x="4792830" y="-48735"/>
          <a:ext cx="3813420" cy="3813420"/>
        </a:xfrm>
        <a:prstGeom prst="blockArc">
          <a:avLst>
            <a:gd name="adj1" fmla="val 13441471"/>
            <a:gd name="adj2" fmla="val 20351512"/>
            <a:gd name="adj3" fmla="val 45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6B855B-4D0C-4850-8A3A-419CBECEF1F1}">
      <dsp:nvSpPr>
        <dsp:cNvPr id="0" name=""/>
        <dsp:cNvSpPr/>
      </dsp:nvSpPr>
      <dsp:spPr>
        <a:xfrm>
          <a:off x="3092896" y="1664206"/>
          <a:ext cx="4571187" cy="1447472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Критерии качества </a:t>
          </a:r>
          <a:endParaRPr lang="ru-RU" sz="3300" kern="1200" dirty="0"/>
        </a:p>
      </dsp:txBody>
      <dsp:txXfrm>
        <a:off x="3092896" y="1664206"/>
        <a:ext cx="4571187" cy="1447472"/>
      </dsp:txXfrm>
    </dsp:sp>
    <dsp:sp modelId="{0DFB2D2D-DBFA-471D-A7FF-442C9054EB4E}">
      <dsp:nvSpPr>
        <dsp:cNvPr id="0" name=""/>
        <dsp:cNvSpPr/>
      </dsp:nvSpPr>
      <dsp:spPr>
        <a:xfrm>
          <a:off x="4066327" y="-205987"/>
          <a:ext cx="2586554" cy="153778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Проектная деятельность</a:t>
          </a:r>
          <a:endParaRPr lang="ru-RU" sz="2300" kern="1200" dirty="0"/>
        </a:p>
      </dsp:txBody>
      <dsp:txXfrm>
        <a:off x="4066327" y="-205987"/>
        <a:ext cx="2586554" cy="1537783"/>
      </dsp:txXfrm>
    </dsp:sp>
    <dsp:sp modelId="{2F694DEE-C273-4803-897F-DB4007277CF7}">
      <dsp:nvSpPr>
        <dsp:cNvPr id="0" name=""/>
        <dsp:cNvSpPr/>
      </dsp:nvSpPr>
      <dsp:spPr>
        <a:xfrm>
          <a:off x="7164175" y="245186"/>
          <a:ext cx="2554639" cy="1901597"/>
        </a:xfrm>
        <a:prstGeom prst="ellipse">
          <a:avLst/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Социальное партнерство</a:t>
          </a:r>
          <a:endParaRPr lang="ru-RU" sz="2300" kern="1200" dirty="0"/>
        </a:p>
      </dsp:txBody>
      <dsp:txXfrm>
        <a:off x="7164175" y="245186"/>
        <a:ext cx="2554639" cy="1901597"/>
      </dsp:txXfrm>
    </dsp:sp>
    <dsp:sp modelId="{3A2E3CEA-8081-4FC9-8459-F5940CF95D58}">
      <dsp:nvSpPr>
        <dsp:cNvPr id="0" name=""/>
        <dsp:cNvSpPr/>
      </dsp:nvSpPr>
      <dsp:spPr>
        <a:xfrm>
          <a:off x="7023189" y="2770673"/>
          <a:ext cx="2673705" cy="1738336"/>
        </a:xfrm>
        <a:prstGeom prst="ellipse">
          <a:avLst/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Повышение квалификации </a:t>
          </a:r>
          <a:endParaRPr lang="ru-RU" sz="2300" kern="1200" dirty="0"/>
        </a:p>
      </dsp:txBody>
      <dsp:txXfrm>
        <a:off x="7023189" y="2770673"/>
        <a:ext cx="2673705" cy="1738336"/>
      </dsp:txXfrm>
    </dsp:sp>
    <dsp:sp modelId="{6AC5A1E6-E2A1-4D98-8063-04416CF9D42D}">
      <dsp:nvSpPr>
        <dsp:cNvPr id="0" name=""/>
        <dsp:cNvSpPr/>
      </dsp:nvSpPr>
      <dsp:spPr>
        <a:xfrm>
          <a:off x="4248918" y="3237145"/>
          <a:ext cx="2300950" cy="1692270"/>
        </a:xfrm>
        <a:prstGeom prst="ellipse">
          <a:avLst/>
        </a:prstGeom>
        <a:solidFill>
          <a:schemeClr val="accent4">
            <a:hueOff val="6237416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Участие </a:t>
          </a:r>
          <a:endParaRPr lang="ru-RU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в </a:t>
          </a:r>
          <a:r>
            <a:rPr lang="ru-RU" sz="2300" kern="1200" dirty="0" smtClean="0"/>
            <a:t>конкурсах </a:t>
          </a:r>
          <a:endParaRPr lang="ru-RU" sz="2300" kern="1200" dirty="0"/>
        </a:p>
      </dsp:txBody>
      <dsp:txXfrm>
        <a:off x="4248918" y="3237145"/>
        <a:ext cx="2300950" cy="1692270"/>
      </dsp:txXfrm>
    </dsp:sp>
    <dsp:sp modelId="{DC68496E-27D0-4A08-AE5C-684FED1698F1}">
      <dsp:nvSpPr>
        <dsp:cNvPr id="0" name=""/>
        <dsp:cNvSpPr/>
      </dsp:nvSpPr>
      <dsp:spPr>
        <a:xfrm>
          <a:off x="1228848" y="2812308"/>
          <a:ext cx="2531882" cy="1655062"/>
        </a:xfrm>
        <a:prstGeom prst="ellipse">
          <a:avLst/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Презентация опыта педагогов</a:t>
          </a:r>
          <a:endParaRPr lang="ru-RU" sz="2300" kern="1200" dirty="0"/>
        </a:p>
      </dsp:txBody>
      <dsp:txXfrm>
        <a:off x="1228848" y="2812308"/>
        <a:ext cx="2531882" cy="1655062"/>
      </dsp:txXfrm>
    </dsp:sp>
    <dsp:sp modelId="{84E02176-0B52-4AF4-97B2-6467263D3BCE}">
      <dsp:nvSpPr>
        <dsp:cNvPr id="0" name=""/>
        <dsp:cNvSpPr/>
      </dsp:nvSpPr>
      <dsp:spPr>
        <a:xfrm>
          <a:off x="1132385" y="676978"/>
          <a:ext cx="2724801" cy="1526777"/>
        </a:xfrm>
        <a:prstGeom prst="ellipse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РППС</a:t>
          </a:r>
          <a:endParaRPr lang="ru-RU" sz="2300" kern="1200" dirty="0"/>
        </a:p>
      </dsp:txBody>
      <dsp:txXfrm>
        <a:off x="1132385" y="676978"/>
        <a:ext cx="2724801" cy="15267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33CD0-7E52-4284-93A0-802847008809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5DB4D-1B97-4902-BE0E-F9CF2247A7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0254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838B8-C1DD-4A5F-93A5-5C2EA45A6FC5}" type="datetime1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IX Всероссийский конкурс "Лучшая инклюзивная школа России«, 2022 г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6C5F-D6F1-45EF-86E9-C839E2EC8B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3070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F1F1-1993-4150-B989-548403C182DB}" type="datetime1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IX Всероссийский конкурс "Лучшая инклюзивная школа России«, 2022 г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6C5F-D6F1-45EF-86E9-C839E2EC8B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9729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717D-615B-49FB-BA32-DAAB8DB8DE57}" type="datetime1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IX Всероссийский конкурс "Лучшая инклюзивная школа России«, 2022 г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6C5F-D6F1-45EF-86E9-C839E2EC8B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5756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2D9F-A8CE-49BB-A1B7-1A0EE5D15AFA}" type="datetime1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IX Всероссийский конкурс "Лучшая инклюзивная школа России«, 2022 г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6C5F-D6F1-45EF-86E9-C839E2EC8B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9510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5867-CB03-4FF4-8DE7-6FFA57C1475E}" type="datetime1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IX Всероссийский конкурс "Лучшая инклюзивная школа России«, 2022 г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6C5F-D6F1-45EF-86E9-C839E2EC8B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994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3408-9EE5-4AA5-A928-2334524732D9}" type="datetime1">
              <a:rPr lang="ru-RU" smtClean="0"/>
              <a:pPr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IX Всероссийский конкурс "Лучшая инклюзивная школа России«, 2022 г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6C5F-D6F1-45EF-86E9-C839E2EC8B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5282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29057-F6B1-4099-9690-3E30914AA8E9}" type="datetime1">
              <a:rPr lang="ru-RU" smtClean="0"/>
              <a:pPr/>
              <a:t>30.06.2022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IX Всероссийский конкурс "Лучшая инклюзивная школа России«, 2022 г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6C5F-D6F1-45EF-86E9-C839E2EC8B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3678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A371-A398-413C-81FB-D358EB45075F}" type="datetime1">
              <a:rPr lang="ru-RU" smtClean="0"/>
              <a:pPr/>
              <a:t>30.06.2022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IX Всероссийский конкурс "Лучшая инклюзивная школа России«, 2022 г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6C5F-D6F1-45EF-86E9-C839E2EC8B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248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D019-3389-4E1B-9D71-9DE539CA9064}" type="datetime1">
              <a:rPr lang="ru-RU" smtClean="0"/>
              <a:pPr/>
              <a:t>30.06.2022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IX Всероссийский конкурс "Лучшая инклюзивная школа России«, 2022 г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6C5F-D6F1-45EF-86E9-C839E2EC8B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77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7F06-BC7D-43B7-ABAF-B5E6C519508F}" type="datetime1">
              <a:rPr lang="ru-RU" smtClean="0"/>
              <a:pPr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IX Всероссийский конкурс "Лучшая инклюзивная школа России«, 2022 г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6C5F-D6F1-45EF-86E9-C839E2EC8B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7031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F9F2-44CA-451E-9963-6A4A369F0974}" type="datetime1">
              <a:rPr lang="ru-RU" smtClean="0"/>
              <a:pPr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IX Всероссийский конкурс "Лучшая инклюзивная школа России«, 2022 г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6C5F-D6F1-45EF-86E9-C839E2EC8B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7747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4BD33-F31B-4E3C-8EDA-6C30CD0D2134}" type="datetime1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IX Всероссийский конкурс "Лучшая инклюзивная школа России«, 2022 г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C6C5F-D6F1-45EF-86E9-C839E2EC8B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035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1792" y="1648534"/>
            <a:ext cx="7408154" cy="21435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284827" y="148964"/>
            <a:ext cx="6529389" cy="1920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32743" y="71873"/>
            <a:ext cx="91729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6"/>
          <p:cNvSpPr>
            <a:spLocks noChangeArrowheads="1"/>
          </p:cNvSpPr>
          <p:nvPr/>
        </p:nvSpPr>
        <p:spPr bwMode="auto">
          <a:xfrm>
            <a:off x="2050472" y="1794877"/>
            <a:ext cx="6767513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 sz="2200" b="1" dirty="0">
              <a:solidFill>
                <a:srgbClr val="FFFFFF"/>
              </a:solidFill>
              <a:cs typeface="Arial" charset="0"/>
            </a:endParaRPr>
          </a:p>
          <a:p>
            <a:pPr algn="ctr" eaLnBrk="1" hangingPunct="1"/>
            <a:r>
              <a:rPr lang="ru-RU" altLang="ru-RU" sz="2600" b="1" dirty="0">
                <a:solidFill>
                  <a:srgbClr val="FFFFFF"/>
                </a:solidFill>
                <a:cs typeface="Arial" charset="0"/>
              </a:rPr>
              <a:t>Обеспечение качества реализации программ по экономическому воспитанию детей дошкольного возраста через повышение квалификации педагогических работников  </a:t>
            </a:r>
          </a:p>
        </p:txBody>
      </p:sp>
      <p:pic>
        <p:nvPicPr>
          <p:cNvPr id="19" name="Picture 2" descr="d:\Users\snitko\Desktop\Salerio · SlidesCarniv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25236"/>
            <a:ext cx="12191999" cy="5832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Прямоугольник 6"/>
          <p:cNvSpPr>
            <a:spLocks noChangeArrowheads="1"/>
          </p:cNvSpPr>
          <p:nvPr/>
        </p:nvSpPr>
        <p:spPr bwMode="auto">
          <a:xfrm>
            <a:off x="415635" y="2390623"/>
            <a:ext cx="8451274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endParaRPr lang="ru-RU" altLang="ru-RU" sz="2200" b="1" dirty="0">
              <a:solidFill>
                <a:srgbClr val="FFFFFF"/>
              </a:solidFill>
              <a:cs typeface="Arial" charset="0"/>
            </a:endParaRPr>
          </a:p>
          <a:p>
            <a:pPr algn="ctr" eaLnBrk="1" hangingPunct="1"/>
            <a:r>
              <a:rPr lang="ru-RU" altLang="ru-RU" sz="3200" b="1" dirty="0">
                <a:solidFill>
                  <a:srgbClr val="FFFFFF"/>
                </a:solidFill>
                <a:cs typeface="Arial" charset="0"/>
              </a:rPr>
              <a:t>Обеспечение качества реализации программ по экономическому воспитанию детей дошкольного возраста через повышение квалификации педагогических работников  </a:t>
            </a: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662609" y="210235"/>
            <a:ext cx="48667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АДМИНИСТРАЦИЯ ГОРОДА БЕЛГОРОДА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УПРАВЛЕНИЕ ОБРАЗОВАНИЯ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етский сад 89\Desktop\57px-coat_of_arms_of_belgorod.svg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3272" y="0"/>
            <a:ext cx="1013114" cy="10131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9304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19330" y="215391"/>
            <a:ext cx="86853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ГРУППОВЫХ ПОМЕЩЕНИЙ И ХОЛЛОВ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78"/>
          <p:cNvSpPr/>
          <p:nvPr/>
        </p:nvSpPr>
        <p:spPr>
          <a:xfrm>
            <a:off x="4115118" y="3297872"/>
            <a:ext cx="3961765" cy="26225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«Академия для родителей»,</a:t>
            </a:r>
            <a:endParaRPr lang="ru-RU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6923" y="3448031"/>
            <a:ext cx="3962953" cy="266737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8504075" y="3162558"/>
            <a:ext cx="31588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b="1" i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Объект 4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2607" y="1155268"/>
            <a:ext cx="3241675" cy="23764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5128" y="1140980"/>
            <a:ext cx="3214254" cy="5247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Рисунок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00645" y="988434"/>
            <a:ext cx="2663825" cy="3024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Picture 4" descr="http://900igr.net/up/datai/231597/0008-010-.jpg"/>
          <p:cNvPicPr>
            <a:picLocks noChangeAspect="1" noChangeArrowheads="1"/>
          </p:cNvPicPr>
          <p:nvPr/>
        </p:nvPicPr>
        <p:blipFill>
          <a:blip r:embed="rId6" cstate="print"/>
          <a:srcRect r="1217" b="15999"/>
          <a:stretch>
            <a:fillRect/>
          </a:stretch>
        </p:blipFill>
        <p:spPr bwMode="auto">
          <a:xfrm>
            <a:off x="235527" y="3782292"/>
            <a:ext cx="4322637" cy="270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" name="Picture 4" descr="SAM_105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31180" y="4057591"/>
            <a:ext cx="3786748" cy="2620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01541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07675" y="215391"/>
            <a:ext cx="6308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«ТУР ВЫХОДНОГО ДНЯ»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78"/>
          <p:cNvSpPr/>
          <p:nvPr/>
        </p:nvSpPr>
        <p:spPr>
          <a:xfrm>
            <a:off x="4115118" y="3297872"/>
            <a:ext cx="3961765" cy="26225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«Академия для родителей»,</a:t>
            </a:r>
            <a:endParaRPr lang="ru-RU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6923" y="3448031"/>
            <a:ext cx="3962953" cy="266737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8504075" y="3162558"/>
            <a:ext cx="31588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b="1" i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108" y="1284415"/>
            <a:ext cx="3938120" cy="52549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Рисунок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1380" y="1322530"/>
            <a:ext cx="3823721" cy="50921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Объект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405234" y="1302327"/>
            <a:ext cx="3565092" cy="51286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01541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6308" y="215391"/>
            <a:ext cx="5311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«ГОСТЬ ГРУППЫ»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78"/>
          <p:cNvSpPr/>
          <p:nvPr/>
        </p:nvSpPr>
        <p:spPr>
          <a:xfrm>
            <a:off x="4115118" y="3297872"/>
            <a:ext cx="3961765" cy="26225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«Академия для родителей»,</a:t>
            </a:r>
            <a:endParaRPr lang="ru-RU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6923" y="3448031"/>
            <a:ext cx="3962953" cy="266737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8504075" y="3162558"/>
            <a:ext cx="31588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b="1" i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45674" y="1096410"/>
            <a:ext cx="8936181" cy="55676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01541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99950" y="215391"/>
            <a:ext cx="4724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ДЛЯ ДОШКОЛЬНИКОВ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78"/>
          <p:cNvSpPr/>
          <p:nvPr/>
        </p:nvSpPr>
        <p:spPr>
          <a:xfrm>
            <a:off x="4115118" y="3297872"/>
            <a:ext cx="3961765" cy="26225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«Академия для родителей»,</a:t>
            </a:r>
            <a:endParaRPr lang="ru-RU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6923" y="3448031"/>
            <a:ext cx="3962953" cy="266737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8504075" y="3162558"/>
            <a:ext cx="31588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b="1" i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71054" y="1082675"/>
            <a:ext cx="11166764" cy="5775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«Туристическое агентство», «Бюджет», «Юные экономисты», «История рекламы», «Путешествие в страну денег», «Финансовый сундучок»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alt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110" y="2216729"/>
            <a:ext cx="4253346" cy="41425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5855" y="2110219"/>
            <a:ext cx="3169908" cy="42431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2" descr="SAM_1061"/>
          <p:cNvPicPr>
            <a:picLocks noGrp="1" noChangeAspect="1" noChangeArrowheads="1"/>
          </p:cNvPicPr>
          <p:nvPr>
            <p:ph type="title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7878683" y="2147455"/>
            <a:ext cx="4147062" cy="4114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01541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4396" y="734291"/>
            <a:ext cx="3197251" cy="3807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899950" y="215391"/>
            <a:ext cx="4724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ДЛЯ ДОШКОЛЬНИКОВ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504075" y="3162558"/>
            <a:ext cx="31588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b="1" i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4618" y="3864880"/>
            <a:ext cx="4239491" cy="2993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4690" y="3671455"/>
            <a:ext cx="5311560" cy="3186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10739" y="1005320"/>
            <a:ext cx="4248150" cy="3095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D:\IMG-7992c1f26a4d8b19628a9769e9f1e83a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3235" y="1025235"/>
            <a:ext cx="4193309" cy="3144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01541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89710" y="215391"/>
            <a:ext cx="53446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 ПЕДАГОГОВ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504075" y="3162558"/>
            <a:ext cx="31588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b="1" i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457199" y="1052513"/>
            <a:ext cx="10834255" cy="5272087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конкурсах – 9% от общего количества 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ДОО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(ДОУ №№ 10, 36, 40, 53,58, 74, 88)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 2" pitchFamily="18" charset="2"/>
              <a:buNone/>
              <a:defRPr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ДОУ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53 - 2020 год,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призеры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buNone/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ДОУ № 36 - 2021 г., лауреаты регионального конкурса методических разработок, направленных на повышение финансовой грамотности учащихся ОО</a:t>
            </a:r>
          </a:p>
        </p:txBody>
      </p:sp>
      <p:pic>
        <p:nvPicPr>
          <p:cNvPr id="12" name="Рисунок 11"/>
          <p:cNvPicPr/>
          <p:nvPr/>
        </p:nvPicPr>
        <p:blipFill>
          <a:blip r:embed="rId2" cstate="print"/>
          <a:srcRect l="7696" t="7014" r="11812" b="48697"/>
          <a:stretch>
            <a:fillRect/>
          </a:stretch>
        </p:blipFill>
        <p:spPr bwMode="auto">
          <a:xfrm>
            <a:off x="5700280" y="2071687"/>
            <a:ext cx="4781550" cy="2105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/>
          <p:nvPr/>
        </p:nvPicPr>
        <p:blipFill>
          <a:blip r:embed="rId3" cstate="print"/>
          <a:srcRect l="10102" t="7415" r="11010" b="50100"/>
          <a:stretch>
            <a:fillRect/>
          </a:stretch>
        </p:blipFill>
        <p:spPr bwMode="auto">
          <a:xfrm>
            <a:off x="5734050" y="4838700"/>
            <a:ext cx="4686300" cy="2019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01541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47903" y="170822"/>
            <a:ext cx="461754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ПОЛЯ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78"/>
          <p:cNvSpPr/>
          <p:nvPr/>
        </p:nvSpPr>
        <p:spPr>
          <a:xfrm>
            <a:off x="4115118" y="3297872"/>
            <a:ext cx="3961765" cy="26225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«Академия для родителей»,</a:t>
            </a:r>
            <a:endParaRPr lang="ru-RU" sz="11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6923" y="3448031"/>
            <a:ext cx="3962953" cy="266737"/>
          </a:xfrm>
          <a:prstGeom prst="rect">
            <a:avLst/>
          </a:prstGeom>
        </p:spPr>
      </p:pic>
      <p:sp>
        <p:nvSpPr>
          <p:cNvPr id="7" name="Пятиугольник 6"/>
          <p:cNvSpPr/>
          <p:nvPr/>
        </p:nvSpPr>
        <p:spPr>
          <a:xfrm>
            <a:off x="208958" y="1042669"/>
            <a:ext cx="8105625" cy="1343891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 smtClean="0">
                <a:solidFill>
                  <a:srgbClr val="0070C0"/>
                </a:solidFill>
              </a:rPr>
              <a:t>Низкий уровень взаимодействия </a:t>
            </a:r>
          </a:p>
          <a:p>
            <a:pPr algn="ctr"/>
            <a:r>
              <a:rPr lang="ru-RU" sz="3200" i="1" dirty="0" smtClean="0">
                <a:solidFill>
                  <a:srgbClr val="0070C0"/>
                </a:solidFill>
              </a:rPr>
              <a:t>с социальными партнёрами</a:t>
            </a:r>
            <a:endParaRPr lang="ru-RU" sz="3200" i="1" dirty="0">
              <a:solidFill>
                <a:srgbClr val="0070C0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3895284" y="2466376"/>
            <a:ext cx="8105625" cy="1343891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 smtClean="0">
                <a:solidFill>
                  <a:srgbClr val="0070C0"/>
                </a:solidFill>
              </a:rPr>
              <a:t>Низкий уровень участия педагогов </a:t>
            </a:r>
          </a:p>
          <a:p>
            <a:pPr algn="ctr"/>
            <a:r>
              <a:rPr lang="ru-RU" sz="3200" i="1" dirty="0" smtClean="0">
                <a:solidFill>
                  <a:srgbClr val="0070C0"/>
                </a:solidFill>
              </a:rPr>
              <a:t>и воспитанников в конкурсах</a:t>
            </a:r>
            <a:endParaRPr lang="ru-RU" sz="3200" i="1" dirty="0">
              <a:solidFill>
                <a:srgbClr val="0070C0"/>
              </a:solidFill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280266" y="3893173"/>
            <a:ext cx="8105625" cy="1343891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 smtClean="0">
                <a:solidFill>
                  <a:srgbClr val="0070C0"/>
                </a:solidFill>
              </a:rPr>
              <a:t>Низкий уровень трансляции опыта работы педагогов</a:t>
            </a:r>
            <a:endParaRPr lang="ru-RU" sz="3200" i="1" dirty="0">
              <a:solidFill>
                <a:srgbClr val="0070C0"/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3906266" y="5320144"/>
            <a:ext cx="8105625" cy="1343891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 smtClean="0">
                <a:solidFill>
                  <a:srgbClr val="0070C0"/>
                </a:solidFill>
              </a:rPr>
              <a:t>Низкий уровень внесённых в банк данных АПО</a:t>
            </a:r>
            <a:endParaRPr lang="ru-RU" sz="32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952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35202" y="318146"/>
            <a:ext cx="10305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ПО УСТРАНЕНИЮ «ПРОБЛЕМНЫХ ПОЛЕЙ» К 2023 ГОДУ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78"/>
          <p:cNvSpPr/>
          <p:nvPr/>
        </p:nvSpPr>
        <p:spPr>
          <a:xfrm>
            <a:off x="4115118" y="3297872"/>
            <a:ext cx="3961765" cy="26225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«Академия для родителей»,</a:t>
            </a:r>
            <a:endParaRPr lang="ru-RU" sz="11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6923" y="3448031"/>
            <a:ext cx="3962953" cy="266737"/>
          </a:xfrm>
          <a:prstGeom prst="rect">
            <a:avLst/>
          </a:prstGeom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935747" y="1867557"/>
            <a:ext cx="9854045" cy="820225"/>
          </a:xfrm>
          <a:prstGeom prst="round2Diag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Open Sans"/>
              </a:rPr>
              <a:t>- организация и проведение муниципального конкурса для педагогов и воспитанников «Азбука финансов»;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935747" y="1027512"/>
            <a:ext cx="9854046" cy="815143"/>
          </a:xfrm>
          <a:prstGeom prst="round2Diag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Open Sans"/>
              </a:rPr>
              <a:t>- определение социальных партнёров и заключение договоров в целях формирования основ финансовой грамотности;</a:t>
            </a:r>
            <a:endParaRPr lang="ru-RU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6452"/>
            <a:ext cx="1863508" cy="1863508"/>
          </a:xfrm>
          <a:prstGeom prst="rect">
            <a:avLst/>
          </a:prstGeom>
        </p:spPr>
      </p:pic>
      <p:pic>
        <p:nvPicPr>
          <p:cNvPr id="12" name="Picture 2" descr="C:\Users\детский сад 89\Desktop\57px-coat_of_arms_of_belgorod.svg_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780" y="1177637"/>
            <a:ext cx="1246908" cy="1246908"/>
          </a:xfrm>
          <a:prstGeom prst="rect">
            <a:avLst/>
          </a:prstGeom>
          <a:noFill/>
        </p:spPr>
      </p:pic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908037" y="2768103"/>
            <a:ext cx="9854045" cy="778662"/>
          </a:xfrm>
          <a:prstGeom prst="round2Diag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Open Sans"/>
              </a:rPr>
              <a:t>- организация и проведение муниципального фестиваля «Мир финансов в мире детей»;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908038" y="3654792"/>
            <a:ext cx="9854045" cy="1152735"/>
          </a:xfrm>
          <a:prstGeom prst="round2Diag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Open Sans"/>
              </a:rPr>
              <a:t>- проведение муниципальных методических </a:t>
            </a:r>
            <a:r>
              <a:rPr lang="ru-RU" b="1" dirty="0" smtClean="0">
                <a:solidFill>
                  <a:srgbClr val="002060"/>
                </a:solidFill>
                <a:latin typeface="Open Sans"/>
              </a:rPr>
              <a:t>объединений для воспитателей ДОО по формированию у детей основ финансовой грамотности и экономического воспитания;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1894183" y="4873992"/>
            <a:ext cx="9854045" cy="1152735"/>
          </a:xfrm>
          <a:prstGeom prst="round2Diag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Open Sans"/>
              </a:rPr>
              <a:t>- систематическое размещение информации по вопросу формирования у детей основ финансовой грамотности и экономического воспитания на сайтах МБУ НМИЦ и ДОО;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1852620" y="6093194"/>
            <a:ext cx="9854045" cy="584698"/>
          </a:xfrm>
          <a:prstGeom prst="round2Diag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Open Sans"/>
              </a:rPr>
              <a:t>- увеличение количества ДОО по повышению квалификации педагогов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871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69892" y="221164"/>
            <a:ext cx="2039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78"/>
          <p:cNvSpPr/>
          <p:nvPr/>
        </p:nvSpPr>
        <p:spPr>
          <a:xfrm>
            <a:off x="4115118" y="3297872"/>
            <a:ext cx="3961765" cy="26225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«Академия для родителей»,</a:t>
            </a:r>
            <a:endParaRPr lang="ru-RU" sz="11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6923" y="3448031"/>
            <a:ext cx="3962953" cy="266737"/>
          </a:xfrm>
          <a:prstGeom prst="rect">
            <a:avLst/>
          </a:prstGeom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825327" y="1502879"/>
            <a:ext cx="9854045" cy="977083"/>
          </a:xfrm>
          <a:prstGeom prst="round2Diag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Open Sans"/>
              </a:rPr>
              <a:t>Формировать у дошкольников первичные финансовые </a:t>
            </a: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Open Sans"/>
              </a:rPr>
              <a:t>и экономические представления</a:t>
            </a:r>
            <a:endParaRPr lang="ru-RU" sz="2200" dirty="0"/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839179" y="3946103"/>
            <a:ext cx="9854045" cy="902987"/>
          </a:xfrm>
          <a:prstGeom prst="round2Diag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Open Sans"/>
              </a:rPr>
              <a:t>Стимулировать </a:t>
            </a:r>
            <a:r>
              <a:rPr lang="ru-RU" sz="2200" b="1" dirty="0" smtClean="0">
                <a:solidFill>
                  <a:srgbClr val="002060"/>
                </a:solidFill>
                <a:latin typeface="Open Sans"/>
              </a:rPr>
              <a:t>мотивацию к бережливости, накоплению, </a:t>
            </a: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Open Sans"/>
              </a:rPr>
              <a:t>полезным тратам</a:t>
            </a:r>
            <a:endParaRPr lang="ru-RU" sz="2200" i="1" dirty="0">
              <a:solidFill>
                <a:srgbClr val="170302"/>
              </a:solidFill>
              <a:latin typeface="Open Sans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839180" y="2615761"/>
            <a:ext cx="9854045" cy="1194239"/>
          </a:xfrm>
          <a:prstGeom prst="round2Diag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Open Sans"/>
              </a:rPr>
              <a:t>Способствовать формированию разумных экономических потребностей, умению соизмерять потребности с реальными возможностями их удовлетворения</a:t>
            </a:r>
            <a:endParaRPr lang="ru-RU" sz="22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6452"/>
            <a:ext cx="1863508" cy="1863508"/>
          </a:xfrm>
          <a:prstGeom prst="rect">
            <a:avLst/>
          </a:prstGeom>
        </p:spPr>
      </p:pic>
      <p:pic>
        <p:nvPicPr>
          <p:cNvPr id="14" name="Picture 2" descr="C:\Users\детский сад 89\Desktop\57px-coat_of_arms_of_belgorod.svg_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235" y="1163782"/>
            <a:ext cx="1246908" cy="1246908"/>
          </a:xfrm>
          <a:prstGeom prst="rect">
            <a:avLst/>
          </a:prstGeom>
          <a:noFill/>
        </p:spPr>
      </p:pic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1839180" y="5026758"/>
            <a:ext cx="9854045" cy="902987"/>
          </a:xfrm>
          <a:prstGeom prst="round2Diag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Open Sans"/>
              </a:rPr>
              <a:t>Формировать умение рационально организовывать свою трудовую деятельность</a:t>
            </a:r>
            <a:endParaRPr lang="ru-RU" sz="2200" i="1" dirty="0">
              <a:solidFill>
                <a:srgbClr val="170302"/>
              </a:solidFill>
              <a:latin typeface="Open San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028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69892" y="221164"/>
            <a:ext cx="2039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78"/>
          <p:cNvSpPr/>
          <p:nvPr/>
        </p:nvSpPr>
        <p:spPr>
          <a:xfrm>
            <a:off x="4115118" y="3297872"/>
            <a:ext cx="3961765" cy="26225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«Академия для родителей»,</a:t>
            </a:r>
            <a:endParaRPr lang="ru-RU" sz="11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6923" y="3448031"/>
            <a:ext cx="3962953" cy="266737"/>
          </a:xfrm>
          <a:prstGeom prst="rect">
            <a:avLst/>
          </a:prstGeom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853036" y="1336625"/>
            <a:ext cx="9854045" cy="977083"/>
          </a:xfrm>
          <a:prstGeom prst="round2Diag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Open Sans"/>
              </a:rPr>
              <a:t>Содействовать формированию позитивной социализации и личностному развитию дошкольника</a:t>
            </a:r>
            <a:endParaRPr lang="ru-RU" sz="2200" dirty="0"/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811470" y="3765995"/>
            <a:ext cx="9854045" cy="1152370"/>
          </a:xfrm>
          <a:prstGeom prst="round2Diag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Open Sans"/>
              </a:rPr>
              <a:t>Формировать нравственно-экономические качества личности: трудолюбие, предприимчивость, добросовестность, ответственность и самоконтроль</a:t>
            </a:r>
            <a:endParaRPr lang="ru-RU" sz="2200" i="1" dirty="0">
              <a:solidFill>
                <a:srgbClr val="170302"/>
              </a:solidFill>
              <a:latin typeface="Open Sans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839180" y="2449506"/>
            <a:ext cx="9854045" cy="1194239"/>
          </a:xfrm>
          <a:prstGeom prst="round2Diag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Open Sans"/>
              </a:rPr>
              <a:t>Воспитывать уважение к своему и чужому труду, добросовестное отношение к посильному труду, коллективизму в быту</a:t>
            </a:r>
            <a:endParaRPr lang="ru-RU" sz="22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6452"/>
            <a:ext cx="1863508" cy="1863508"/>
          </a:xfrm>
          <a:prstGeom prst="rect">
            <a:avLst/>
          </a:prstGeom>
        </p:spPr>
      </p:pic>
      <p:pic>
        <p:nvPicPr>
          <p:cNvPr id="14" name="Picture 2" descr="C:\Users\детский сад 89\Desktop\57px-coat_of_arms_of_belgorod.svg_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235" y="1163782"/>
            <a:ext cx="1246908" cy="1246908"/>
          </a:xfrm>
          <a:prstGeom prst="rect">
            <a:avLst/>
          </a:prstGeom>
          <a:noFill/>
        </p:spPr>
      </p:pic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811471" y="5040612"/>
            <a:ext cx="9854045" cy="1110806"/>
          </a:xfrm>
          <a:prstGeom prst="round2Diag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Open Sans"/>
              </a:rPr>
              <a:t>Воспитывать бережное отношение ко всем видам собственности (личной и общественной), семейному и общественному достоянию, материальным ресурсам </a:t>
            </a:r>
            <a:endParaRPr lang="ru-RU" sz="2200" i="1" dirty="0">
              <a:solidFill>
                <a:srgbClr val="170302"/>
              </a:solidFill>
              <a:latin typeface="Open San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028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4128" y="0"/>
            <a:ext cx="10515600" cy="9787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3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ССЫЛКА НА САЙТ:</a:t>
            </a:r>
            <a:br>
              <a:rPr lang="ru-RU" sz="3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https://docs.cntd.ru/document/574636861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/>
          </p:cNvSpPr>
          <p:nvPr/>
        </p:nvSpPr>
        <p:spPr>
          <a:xfrm>
            <a:off x="-2258292" y="1219200"/>
            <a:ext cx="11247967" cy="2579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Региональная программа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«Повышение финансовой грамотности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населения Белгородской области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 2021 -2023 годы»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(утверждена постановлением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Правительства Белгородской области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от 8 февраля 2021 года №44-пп) </a:t>
            </a:r>
          </a:p>
        </p:txBody>
      </p:sp>
      <p:sp>
        <p:nvSpPr>
          <p:cNvPr id="8" name="Rectangle 3"/>
          <p:cNvSpPr txBox="1">
            <a:spLocks/>
          </p:cNvSpPr>
          <p:nvPr/>
        </p:nvSpPr>
        <p:spPr>
          <a:xfrm>
            <a:off x="-2147456" y="3952586"/>
            <a:ext cx="11247967" cy="3168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целевой региональный показатель 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«Доля ДОО, внедривших преподавание 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</a:t>
            </a:r>
            <a:r>
              <a:rPr kumimoji="0" lang="ru-RU" alt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финансовой грамотности 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образовательный процесс»</a:t>
            </a:r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4450" y="1482435"/>
            <a:ext cx="5331294" cy="42650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5"/>
          <p:cNvGraphicFramePr>
            <a:graphicFrameLocks noGrp="1"/>
          </p:cNvGraphicFramePr>
          <p:nvPr>
            <p:ph idx="1"/>
          </p:nvPr>
        </p:nvGraphicFramePr>
        <p:xfrm>
          <a:off x="581891" y="1468582"/>
          <a:ext cx="10771909" cy="4930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93492" y="235019"/>
            <a:ext cx="53898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КАЧЕСТВА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820" y="221164"/>
            <a:ext cx="92576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ПРОГРАММЫ, ИСПОЛЬЗУЕМЫЕ В ДОО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img2.wbstatic.net/big/new/3000000/3007388-1.jpg"/>
          <p:cNvPicPr>
            <a:picLocks noChangeAspect="1" noChangeArrowheads="1"/>
          </p:cNvPicPr>
          <p:nvPr/>
        </p:nvPicPr>
        <p:blipFill>
          <a:blip r:embed="rId2" cstate="print"/>
          <a:srcRect l="2252" r="3173"/>
          <a:stretch>
            <a:fillRect/>
          </a:stretch>
        </p:blipFill>
        <p:spPr bwMode="auto">
          <a:xfrm>
            <a:off x="332510" y="903128"/>
            <a:ext cx="3103417" cy="3585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/>
          <p:nvPr/>
        </p:nvPicPr>
        <p:blipFill>
          <a:blip r:embed="rId3" cstate="print"/>
          <a:srcRect l="18070" t="15495" r="19327" b="8423"/>
          <a:stretch>
            <a:fillRect/>
          </a:stretch>
        </p:blipFill>
        <p:spPr bwMode="auto">
          <a:xfrm>
            <a:off x="8035635" y="2175164"/>
            <a:ext cx="3851565" cy="3851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3"/>
          <p:cNvSpPr txBox="1">
            <a:spLocks/>
          </p:cNvSpPr>
          <p:nvPr/>
        </p:nvSpPr>
        <p:spPr>
          <a:xfrm>
            <a:off x="3144982" y="991322"/>
            <a:ext cx="8506691" cy="5700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altLang="ru-RU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alt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«Тропинка в экономику, А.Д. Шатова» (64 ДОО – 91%),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altLang="ru-RU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u-RU" alt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altLang="ru-RU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altLang="ru-RU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alt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- «Экономическое воспитание 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alt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дошкольников: формирование 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alt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предпосылок финансовой 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alt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</a:t>
            </a:r>
            <a:r>
              <a:rPr kumimoji="0" lang="ru-RU" altLang="ru-RU" sz="2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alt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грамотности» (для детей 5-7 лет), 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alt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А.Д. Шатова» (6 ДОО - №№ 36, 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alt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45, 56, 66, 80, 87 – 9%)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altLang="ru-RU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41034" y="324814"/>
            <a:ext cx="8648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ОБРАЗОВАТЕЛЬНЫХ ОРГАНИЗАЦИЙ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78"/>
          <p:cNvSpPr/>
          <p:nvPr/>
        </p:nvSpPr>
        <p:spPr>
          <a:xfrm>
            <a:off x="4115118" y="3297872"/>
            <a:ext cx="3961765" cy="26225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«Академия для родителей»,</a:t>
            </a:r>
            <a:endParaRPr lang="ru-RU" sz="11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6923" y="3448031"/>
            <a:ext cx="3962953" cy="266737"/>
          </a:xfrm>
          <a:prstGeom prst="rect">
            <a:avLst/>
          </a:prstGeom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3592602721"/>
              </p:ext>
            </p:extLst>
          </p:nvPr>
        </p:nvGraphicFramePr>
        <p:xfrm>
          <a:off x="6282828" y="1169449"/>
          <a:ext cx="5698523" cy="5688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="" xmlns:p14="http://schemas.microsoft.com/office/powerpoint/2010/main" val="3592602721"/>
              </p:ext>
            </p:extLst>
          </p:nvPr>
        </p:nvGraphicFramePr>
        <p:xfrm>
          <a:off x="311519" y="1169449"/>
          <a:ext cx="5698523" cy="5688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1868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79348" y="218614"/>
            <a:ext cx="6493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КУРСЫ ПОВЫШЕНИЯ КВАЛИФИКАЦИИ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00188" y="4197142"/>
            <a:ext cx="100991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4232564" y="1071574"/>
            <a:ext cx="3865418" cy="1718419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Федеральный уровень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1358368" y="1795630"/>
            <a:ext cx="434289" cy="840930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188616" y="2526686"/>
            <a:ext cx="438517" cy="783545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0683" y="2789994"/>
            <a:ext cx="2617317" cy="25578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 г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. Екатеринбург, </a:t>
            </a:r>
            <a:endParaRPr lang="ru-RU" alt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ООО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"Высшая школа делового администрирования". "Методика обучения финансовой грамотности в ДОО" – ДОО №№ 2, 7, 16, 17, 71,74, 75, 34, 76, 55, 56, 60, 78, 80, 82, СОШ № 36, 29.</a:t>
            </a:r>
            <a:endParaRPr lang="ru-RU" alt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7662111" y="2511751"/>
            <a:ext cx="438517" cy="783545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99662" y="1868210"/>
            <a:ext cx="499915" cy="82912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201592" y="3399594"/>
            <a:ext cx="2728153" cy="25578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- г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. Санкт-Петербург, Экономическое воспитание детей дошкольного возрастаю. Преподавание основ финансовой грамотности в ДОО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ДОО №№ 11, 13, 79, 54, 66, 68, 76. </a:t>
            </a:r>
            <a:endParaRPr lang="ru-RU" alt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424733" y="3399594"/>
            <a:ext cx="2728153" cy="25578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- г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. Красноярск «Специфика преподавания основ финансовой грамотности для дошкольников», ДОО №№ 11, 35, 36, 43, 45, 46, 48, СОШ № 50.</a:t>
            </a:r>
            <a:endParaRPr lang="ru-RU" sz="1600" b="1" dirty="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294142" y="2803848"/>
            <a:ext cx="2728153" cy="25578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- г. Москва «Методика обучения финансовой грамотности в дошкольных образовательных организациях» ДОО №№ 60, 84, 88, 89.</a:t>
            </a:r>
            <a:endParaRPr lang="ru-RU" alt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764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01027" y="-48238"/>
            <a:ext cx="10839379" cy="1089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ПЕДАГОГИЧЕСКИХ РАБОТНИКОВ, ОСВОИВШИХ </a:t>
            </a:r>
            <a:b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ПРОФЕССИОНАЛЬНЫЕ ПРОГРАММЫ </a:t>
            </a:r>
            <a:b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КВАЛИФИКАЦИИ 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ФИНАНСОВОЙ ГРАМОТНОСТИ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3592602721"/>
              </p:ext>
            </p:extLst>
          </p:nvPr>
        </p:nvGraphicFramePr>
        <p:xfrm>
          <a:off x="2230582" y="858981"/>
          <a:ext cx="7550727" cy="6470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2113</TotalTime>
  <Words>729</Words>
  <Application>Microsoft Office PowerPoint</Application>
  <PresentationFormat>Произвольный</PresentationFormat>
  <Paragraphs>116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ССЫЛКА НА САЙТ: https://docs.cntd.ru/document/574636861</vt:lpstr>
      <vt:lpstr>Слайд 5</vt:lpstr>
      <vt:lpstr>Слайд 6</vt:lpstr>
      <vt:lpstr>Слайд 7</vt:lpstr>
      <vt:lpstr>Слайд 8</vt:lpstr>
      <vt:lpstr>ЧИСЛО ПЕДАГОГИЧЕСКИХ РАБОТНИКОВ, ОСВОИВШИХ  ДОПОЛНИТЕЛЬНЫЕ ПРОФЕССИОНАЛЬНЫЕ ПРОГРАММЫ  ПОВЫШЕНИЯ КВАЛИФИКАЦИИ  ПО ФИНАНСОВОЙ ГРАМОТНОСТИ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156</cp:revision>
  <dcterms:created xsi:type="dcterms:W3CDTF">2021-04-07T07:29:38Z</dcterms:created>
  <dcterms:modified xsi:type="dcterms:W3CDTF">2022-06-30T09:48:09Z</dcterms:modified>
</cp:coreProperties>
</file>