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43" r:id="rId2"/>
    <p:sldId id="690" r:id="rId3"/>
    <p:sldId id="743" r:id="rId4"/>
    <p:sldId id="277" r:id="rId5"/>
    <p:sldId id="659" r:id="rId6"/>
    <p:sldId id="665" r:id="rId7"/>
    <p:sldId id="668" r:id="rId8"/>
    <p:sldId id="666" r:id="rId9"/>
    <p:sldId id="745" r:id="rId10"/>
    <p:sldId id="746" r:id="rId11"/>
    <p:sldId id="748" r:id="rId12"/>
    <p:sldId id="749" r:id="rId13"/>
    <p:sldId id="751" r:id="rId14"/>
    <p:sldId id="752" r:id="rId15"/>
    <p:sldId id="754" r:id="rId16"/>
    <p:sldId id="755" r:id="rId17"/>
    <p:sldId id="763" r:id="rId18"/>
    <p:sldId id="758" r:id="rId19"/>
    <p:sldId id="762" r:id="rId20"/>
    <p:sldId id="760" r:id="rId21"/>
    <p:sldId id="761" r:id="rId22"/>
  </p:sldIdLst>
  <p:sldSz cx="9144000" cy="5143500" type="screen16x9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243B56"/>
    <a:srgbClr val="FFCCFF"/>
    <a:srgbClr val="182659"/>
    <a:srgbClr val="1C1F5A"/>
    <a:srgbClr val="357577"/>
    <a:srgbClr val="A5B44A"/>
    <a:srgbClr val="00FF00"/>
    <a:srgbClr val="3399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6" autoAdjust="0"/>
    <p:restoredTop sz="92781" autoAdjust="0"/>
  </p:normalViewPr>
  <p:slideViewPr>
    <p:cSldViewPr>
      <p:cViewPr varScale="1">
        <p:scale>
          <a:sx n="86" d="100"/>
          <a:sy n="86" d="100"/>
        </p:scale>
        <p:origin x="1194" y="-228"/>
      </p:cViewPr>
      <p:guideLst>
        <p:guide orient="horz" pos="162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4068E0-63EF-4098-82B1-EE43D8A5D26A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B1A4FA1-060B-4F28-A902-6B9BA3246D36}">
      <dgm:prSet phldrT="[Текст]" custT="1"/>
      <dgm:spPr/>
      <dgm:t>
        <a:bodyPr/>
        <a:lstStyle/>
        <a:p>
          <a:pPr algn="ctr"/>
          <a:r>
            <a:rPr lang="ru-RU" sz="1600" b="1" dirty="0">
              <a:solidFill>
                <a:schemeClr val="bg1"/>
              </a:solidFill>
              <a:latin typeface="Amazing Grotesk Ultra"/>
            </a:rPr>
            <a:t>                           </a:t>
          </a:r>
          <a:r>
            <a:rPr lang="en-US" sz="1600" b="1" dirty="0">
              <a:solidFill>
                <a:schemeClr val="bg1"/>
              </a:solidFill>
              <a:latin typeface="Amazing Grotesk Ultra"/>
            </a:rPr>
            <a:t> </a:t>
          </a:r>
          <a:r>
            <a: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«финансовая грамотность»</a:t>
          </a:r>
        </a:p>
      </dgm:t>
    </dgm:pt>
    <dgm:pt modelId="{90F76091-9FF5-4485-9595-21F2494B9B2A}" type="parTrans" cxnId="{BE02ED9C-2998-47CC-A0FD-448A9AF19C5F}">
      <dgm:prSet/>
      <dgm:spPr/>
      <dgm:t>
        <a:bodyPr/>
        <a:lstStyle/>
        <a:p>
          <a:endParaRPr lang="ru-RU"/>
        </a:p>
      </dgm:t>
    </dgm:pt>
    <dgm:pt modelId="{26E501A8-33A9-4C52-ADE5-5B521461A031}" type="sibTrans" cxnId="{BE02ED9C-2998-47CC-A0FD-448A9AF19C5F}">
      <dgm:prSet/>
      <dgm:spPr/>
      <dgm:t>
        <a:bodyPr/>
        <a:lstStyle/>
        <a:p>
          <a:endParaRPr lang="ru-RU" dirty="0"/>
        </a:p>
      </dgm:t>
    </dgm:pt>
    <dgm:pt modelId="{E6E29ADD-31FC-4BE6-A1C0-C355C3D3C31F}">
      <dgm:prSet phldrT="[Текст]" custT="1"/>
      <dgm:spPr/>
      <dgm:t>
        <a:bodyPr/>
        <a:lstStyle/>
        <a:p>
          <a:pPr algn="ctr"/>
          <a:r>
            <a:rPr lang="ru-RU" sz="1800" b="1" dirty="0"/>
            <a:t>«финансовое образование»</a:t>
          </a:r>
        </a:p>
      </dgm:t>
    </dgm:pt>
    <dgm:pt modelId="{EDB1224B-6407-4480-9E72-745E015B61DF}" type="parTrans" cxnId="{21314979-AD10-4C0C-BAC2-1DF03C2A95EB}">
      <dgm:prSet/>
      <dgm:spPr/>
      <dgm:t>
        <a:bodyPr/>
        <a:lstStyle/>
        <a:p>
          <a:endParaRPr lang="ru-RU"/>
        </a:p>
      </dgm:t>
    </dgm:pt>
    <dgm:pt modelId="{5DF8D87D-93D2-445E-ADED-0FC248C2DB6F}" type="sibTrans" cxnId="{21314979-AD10-4C0C-BAC2-1DF03C2A95EB}">
      <dgm:prSet/>
      <dgm:spPr/>
      <dgm:t>
        <a:bodyPr/>
        <a:lstStyle/>
        <a:p>
          <a:endParaRPr lang="ru-RU" dirty="0"/>
        </a:p>
      </dgm:t>
    </dgm:pt>
    <dgm:pt modelId="{A741B599-C2CF-4C9A-ABF4-D4A3A0AA3823}">
      <dgm:prSet phldrT="[Текст]" custT="1"/>
      <dgm:spPr/>
      <dgm:t>
        <a:bodyPr/>
        <a:lstStyle/>
        <a:p>
          <a:pPr algn="ctr"/>
          <a:r>
            <a:rPr lang="ru-RU" altLang="ru-RU" sz="1800" b="1" dirty="0"/>
            <a:t>«основы финансово  грамотного поведения»</a:t>
          </a:r>
          <a:endParaRPr lang="ru-RU" sz="1800" b="1" dirty="0"/>
        </a:p>
      </dgm:t>
    </dgm:pt>
    <dgm:pt modelId="{0E9E0641-6973-4E03-9EBF-AE030D6A0E9F}" type="parTrans" cxnId="{CA453F00-A128-4F99-9E94-D99BB3B08758}">
      <dgm:prSet/>
      <dgm:spPr/>
      <dgm:t>
        <a:bodyPr/>
        <a:lstStyle/>
        <a:p>
          <a:endParaRPr lang="ru-RU"/>
        </a:p>
      </dgm:t>
    </dgm:pt>
    <dgm:pt modelId="{D664A3CF-D83B-4FE7-BF63-A9D27E5FFAE8}" type="sibTrans" cxnId="{CA453F00-A128-4F99-9E94-D99BB3B08758}">
      <dgm:prSet/>
      <dgm:spPr/>
      <dgm:t>
        <a:bodyPr/>
        <a:lstStyle/>
        <a:p>
          <a:endParaRPr lang="ru-RU"/>
        </a:p>
      </dgm:t>
    </dgm:pt>
    <dgm:pt modelId="{974360D3-DC24-45F6-94E3-CFE1651D5250}" type="pres">
      <dgm:prSet presAssocID="{884068E0-63EF-4098-82B1-EE43D8A5D26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3F94F8-A152-48EB-A748-54EBD6A629AA}" type="pres">
      <dgm:prSet presAssocID="{884068E0-63EF-4098-82B1-EE43D8A5D26A}" presName="dummyMaxCanvas" presStyleCnt="0">
        <dgm:presLayoutVars/>
      </dgm:prSet>
      <dgm:spPr/>
    </dgm:pt>
    <dgm:pt modelId="{42053C58-296A-469D-A6D2-BF1A05FA9221}" type="pres">
      <dgm:prSet presAssocID="{884068E0-63EF-4098-82B1-EE43D8A5D26A}" presName="ThreeNodes_1" presStyleLbl="node1" presStyleIdx="0" presStyleCnt="3" custScaleX="117647" custLinFactNeighborX="443" custLinFactNeighborY="-4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E1DFF-606C-4932-B20B-3EB83A8E1506}" type="pres">
      <dgm:prSet presAssocID="{884068E0-63EF-4098-82B1-EE43D8A5D26A}" presName="ThreeNodes_2" presStyleLbl="node1" presStyleIdx="1" presStyleCnt="3" custLinFactNeighborX="-7685" custLinFactNeighborY="4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F07DB-6F51-4492-AE8C-C2E4FA9F1616}" type="pres">
      <dgm:prSet presAssocID="{884068E0-63EF-4098-82B1-EE43D8A5D26A}" presName="ThreeNodes_3" presStyleLbl="node1" presStyleIdx="2" presStyleCnt="3" custLinFactNeighborX="-7119" custLinFactNeighborY="-2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F8192-EBC9-49A2-B842-2B3D7602BAE7}" type="pres">
      <dgm:prSet presAssocID="{884068E0-63EF-4098-82B1-EE43D8A5D26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15268F-FFA4-469B-B356-548F902A3E89}" type="pres">
      <dgm:prSet presAssocID="{884068E0-63EF-4098-82B1-EE43D8A5D26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395E8-5207-4F7F-AD4A-43BF7ABA04F1}" type="pres">
      <dgm:prSet presAssocID="{884068E0-63EF-4098-82B1-EE43D8A5D26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1C319-FD38-4AF0-82C9-0444317925C5}" type="pres">
      <dgm:prSet presAssocID="{884068E0-63EF-4098-82B1-EE43D8A5D26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8E6EF-0752-48DD-94EC-6AD56C3A90D9}" type="pres">
      <dgm:prSet presAssocID="{884068E0-63EF-4098-82B1-EE43D8A5D26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DA3BA0-218B-402D-A404-C275DA41A563}" type="presOf" srcId="{A741B599-C2CF-4C9A-ABF4-D4A3A0AA3823}" destId="{35AF07DB-6F51-4492-AE8C-C2E4FA9F1616}" srcOrd="0" destOrd="0" presId="urn:microsoft.com/office/officeart/2005/8/layout/vProcess5"/>
    <dgm:cxn modelId="{CD304BE3-3479-418F-B237-7C36E72482B5}" type="presOf" srcId="{6B1A4FA1-060B-4F28-A902-6B9BA3246D36}" destId="{42053C58-296A-469D-A6D2-BF1A05FA9221}" srcOrd="0" destOrd="0" presId="urn:microsoft.com/office/officeart/2005/8/layout/vProcess5"/>
    <dgm:cxn modelId="{58C02899-1DD2-4DD3-B9DA-DC198BB37375}" type="presOf" srcId="{5DF8D87D-93D2-445E-ADED-0FC248C2DB6F}" destId="{F915268F-FFA4-469B-B356-548F902A3E89}" srcOrd="0" destOrd="0" presId="urn:microsoft.com/office/officeart/2005/8/layout/vProcess5"/>
    <dgm:cxn modelId="{AA050167-386F-4CC0-9262-224E2CF15767}" type="presOf" srcId="{E6E29ADD-31FC-4BE6-A1C0-C355C3D3C31F}" destId="{0C51C319-FD38-4AF0-82C9-0444317925C5}" srcOrd="1" destOrd="0" presId="urn:microsoft.com/office/officeart/2005/8/layout/vProcess5"/>
    <dgm:cxn modelId="{8FB192B5-4AE3-4E8D-B154-8B47EF0F619B}" type="presOf" srcId="{6B1A4FA1-060B-4F28-A902-6B9BA3246D36}" destId="{261395E8-5207-4F7F-AD4A-43BF7ABA04F1}" srcOrd="1" destOrd="0" presId="urn:microsoft.com/office/officeart/2005/8/layout/vProcess5"/>
    <dgm:cxn modelId="{69C24F97-CA86-4243-BB6E-829FEBC8F345}" type="presOf" srcId="{26E501A8-33A9-4C52-ADE5-5B521461A031}" destId="{045F8192-EBC9-49A2-B842-2B3D7602BAE7}" srcOrd="0" destOrd="0" presId="urn:microsoft.com/office/officeart/2005/8/layout/vProcess5"/>
    <dgm:cxn modelId="{798926FF-CE24-4F0F-B301-7E468A8B2CD3}" type="presOf" srcId="{884068E0-63EF-4098-82B1-EE43D8A5D26A}" destId="{974360D3-DC24-45F6-94E3-CFE1651D5250}" srcOrd="0" destOrd="0" presId="urn:microsoft.com/office/officeart/2005/8/layout/vProcess5"/>
    <dgm:cxn modelId="{BE02ED9C-2998-47CC-A0FD-448A9AF19C5F}" srcId="{884068E0-63EF-4098-82B1-EE43D8A5D26A}" destId="{6B1A4FA1-060B-4F28-A902-6B9BA3246D36}" srcOrd="0" destOrd="0" parTransId="{90F76091-9FF5-4485-9595-21F2494B9B2A}" sibTransId="{26E501A8-33A9-4C52-ADE5-5B521461A031}"/>
    <dgm:cxn modelId="{7D647AE3-1359-4EAF-9D40-752A6E7BBE1F}" type="presOf" srcId="{E6E29ADD-31FC-4BE6-A1C0-C355C3D3C31F}" destId="{F61E1DFF-606C-4932-B20B-3EB83A8E1506}" srcOrd="0" destOrd="0" presId="urn:microsoft.com/office/officeart/2005/8/layout/vProcess5"/>
    <dgm:cxn modelId="{A83297BC-A649-4500-B5FD-4FD8AD237FC1}" type="presOf" srcId="{A741B599-C2CF-4C9A-ABF4-D4A3A0AA3823}" destId="{9B08E6EF-0752-48DD-94EC-6AD56C3A90D9}" srcOrd="1" destOrd="0" presId="urn:microsoft.com/office/officeart/2005/8/layout/vProcess5"/>
    <dgm:cxn modelId="{21314979-AD10-4C0C-BAC2-1DF03C2A95EB}" srcId="{884068E0-63EF-4098-82B1-EE43D8A5D26A}" destId="{E6E29ADD-31FC-4BE6-A1C0-C355C3D3C31F}" srcOrd="1" destOrd="0" parTransId="{EDB1224B-6407-4480-9E72-745E015B61DF}" sibTransId="{5DF8D87D-93D2-445E-ADED-0FC248C2DB6F}"/>
    <dgm:cxn modelId="{CA453F00-A128-4F99-9E94-D99BB3B08758}" srcId="{884068E0-63EF-4098-82B1-EE43D8A5D26A}" destId="{A741B599-C2CF-4C9A-ABF4-D4A3A0AA3823}" srcOrd="2" destOrd="0" parTransId="{0E9E0641-6973-4E03-9EBF-AE030D6A0E9F}" sibTransId="{D664A3CF-D83B-4FE7-BF63-A9D27E5FFAE8}"/>
    <dgm:cxn modelId="{3854BE15-9FF7-4398-BBEE-1095AA8116D5}" type="presParOf" srcId="{974360D3-DC24-45F6-94E3-CFE1651D5250}" destId="{073F94F8-A152-48EB-A748-54EBD6A629AA}" srcOrd="0" destOrd="0" presId="urn:microsoft.com/office/officeart/2005/8/layout/vProcess5"/>
    <dgm:cxn modelId="{E405ADE3-5B15-4B0F-9C69-F4C80403600D}" type="presParOf" srcId="{974360D3-DC24-45F6-94E3-CFE1651D5250}" destId="{42053C58-296A-469D-A6D2-BF1A05FA9221}" srcOrd="1" destOrd="0" presId="urn:microsoft.com/office/officeart/2005/8/layout/vProcess5"/>
    <dgm:cxn modelId="{4A0873B1-7D96-4EA5-99F8-F3947EBEDFC1}" type="presParOf" srcId="{974360D3-DC24-45F6-94E3-CFE1651D5250}" destId="{F61E1DFF-606C-4932-B20B-3EB83A8E1506}" srcOrd="2" destOrd="0" presId="urn:microsoft.com/office/officeart/2005/8/layout/vProcess5"/>
    <dgm:cxn modelId="{995E9790-48D3-4AA3-A0FC-4D2F82D59018}" type="presParOf" srcId="{974360D3-DC24-45F6-94E3-CFE1651D5250}" destId="{35AF07DB-6F51-4492-AE8C-C2E4FA9F1616}" srcOrd="3" destOrd="0" presId="urn:microsoft.com/office/officeart/2005/8/layout/vProcess5"/>
    <dgm:cxn modelId="{B0EF1376-6E6E-4A90-AFA1-F8854E975879}" type="presParOf" srcId="{974360D3-DC24-45F6-94E3-CFE1651D5250}" destId="{045F8192-EBC9-49A2-B842-2B3D7602BAE7}" srcOrd="4" destOrd="0" presId="urn:microsoft.com/office/officeart/2005/8/layout/vProcess5"/>
    <dgm:cxn modelId="{C1A59B53-A64C-49DC-AA30-96B0600C53D3}" type="presParOf" srcId="{974360D3-DC24-45F6-94E3-CFE1651D5250}" destId="{F915268F-FFA4-469B-B356-548F902A3E89}" srcOrd="5" destOrd="0" presId="urn:microsoft.com/office/officeart/2005/8/layout/vProcess5"/>
    <dgm:cxn modelId="{B41D7448-ACE0-4E32-9FDE-EF0395AA08B2}" type="presParOf" srcId="{974360D3-DC24-45F6-94E3-CFE1651D5250}" destId="{261395E8-5207-4F7F-AD4A-43BF7ABA04F1}" srcOrd="6" destOrd="0" presId="urn:microsoft.com/office/officeart/2005/8/layout/vProcess5"/>
    <dgm:cxn modelId="{48A06D81-A60D-4376-BE2C-789C6BE870D2}" type="presParOf" srcId="{974360D3-DC24-45F6-94E3-CFE1651D5250}" destId="{0C51C319-FD38-4AF0-82C9-0444317925C5}" srcOrd="7" destOrd="0" presId="urn:microsoft.com/office/officeart/2005/8/layout/vProcess5"/>
    <dgm:cxn modelId="{4293BD35-277D-44BA-870F-5A89C65A839F}" type="presParOf" srcId="{974360D3-DC24-45F6-94E3-CFE1651D5250}" destId="{9B08E6EF-0752-48DD-94EC-6AD56C3A90D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BC9434-E227-4689-9317-6AFDAB2A305A}" type="doc">
      <dgm:prSet loTypeId="urn:microsoft.com/office/officeart/2005/8/layout/chevron1" loCatId="process" qsTypeId="urn:microsoft.com/office/officeart/2005/8/quickstyle/3d1" qsCatId="3D" csTypeId="urn:microsoft.com/office/officeart/2005/8/colors/colorful4" csCatId="colorful" phldr="1"/>
      <dgm:spPr/>
    </dgm:pt>
    <dgm:pt modelId="{1603B143-7918-4887-923B-0CD878AE2832}">
      <dgm:prSet phldrT="[Текст]" custT="1"/>
      <dgm:spPr>
        <a:xfrm>
          <a:off x="1632" y="280882"/>
          <a:ext cx="1988892" cy="795557"/>
        </a:xfrm>
        <a:gradFill rotWithShape="0">
          <a:gsLst>
            <a:gs pos="0">
              <a:srgbClr val="39639D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rgbClr>
            </a:gs>
            <a:gs pos="25000">
              <a:srgbClr val="39639D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rgbClr>
            </a:gs>
            <a:gs pos="50000">
              <a:srgbClr val="39639D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rgbClr>
            </a:gs>
            <a:gs pos="65000">
              <a:srgbClr val="39639D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rgbClr>
            </a:gs>
            <a:gs pos="80000">
              <a:srgbClr val="39639D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rgbClr>
            </a:gs>
            <a:gs pos="100000">
              <a:srgbClr val="39639D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rgb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2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Участие в профессиональных конкурс</a:t>
          </a:r>
        </a:p>
      </dgm:t>
    </dgm:pt>
    <dgm:pt modelId="{C71C3566-257F-4582-B242-14EE4D4DF036}" type="parTrans" cxnId="{A14E09FB-E03F-48D8-AADC-857E4F3BECF3}">
      <dgm:prSet/>
      <dgm:spPr/>
      <dgm:t>
        <a:bodyPr/>
        <a:lstStyle/>
        <a:p>
          <a:endParaRPr lang="ru-RU" sz="1600"/>
        </a:p>
      </dgm:t>
    </dgm:pt>
    <dgm:pt modelId="{3746BCC4-A8E4-400D-B8CE-70B74BF40041}" type="sibTrans" cxnId="{A14E09FB-E03F-48D8-AADC-857E4F3BECF3}">
      <dgm:prSet/>
      <dgm:spPr/>
      <dgm:t>
        <a:bodyPr/>
        <a:lstStyle/>
        <a:p>
          <a:endParaRPr lang="ru-RU" sz="1600"/>
        </a:p>
      </dgm:t>
    </dgm:pt>
    <dgm:pt modelId="{B4FEA79A-7FBC-4ED0-9E04-4910B1F40422}">
      <dgm:prSet phldrT="[Текст]" custT="1"/>
      <dgm:spPr>
        <a:xfrm>
          <a:off x="1791635" y="280882"/>
          <a:ext cx="1988892" cy="795557"/>
        </a:xfrm>
        <a:gradFill rotWithShape="0">
          <a:gsLst>
            <a:gs pos="0">
              <a:srgbClr val="39639D">
                <a:hueOff val="609020"/>
                <a:satOff val="-10536"/>
                <a:lumOff val="-2255"/>
                <a:alphaOff val="0"/>
                <a:tint val="75000"/>
                <a:shade val="85000"/>
                <a:satMod val="230000"/>
              </a:srgbClr>
            </a:gs>
            <a:gs pos="25000">
              <a:srgbClr val="39639D">
                <a:hueOff val="609020"/>
                <a:satOff val="-10536"/>
                <a:lumOff val="-2255"/>
                <a:alphaOff val="0"/>
                <a:tint val="90000"/>
                <a:shade val="70000"/>
                <a:satMod val="220000"/>
              </a:srgbClr>
            </a:gs>
            <a:gs pos="50000">
              <a:srgbClr val="39639D">
                <a:hueOff val="609020"/>
                <a:satOff val="-10536"/>
                <a:lumOff val="-2255"/>
                <a:alphaOff val="0"/>
                <a:tint val="90000"/>
                <a:shade val="58000"/>
                <a:satMod val="225000"/>
              </a:srgbClr>
            </a:gs>
            <a:gs pos="65000">
              <a:srgbClr val="39639D">
                <a:hueOff val="609020"/>
                <a:satOff val="-10536"/>
                <a:lumOff val="-2255"/>
                <a:alphaOff val="0"/>
                <a:tint val="90000"/>
                <a:shade val="58000"/>
                <a:satMod val="225000"/>
              </a:srgbClr>
            </a:gs>
            <a:gs pos="80000">
              <a:srgbClr val="39639D">
                <a:hueOff val="609020"/>
                <a:satOff val="-10536"/>
                <a:lumOff val="-2255"/>
                <a:alphaOff val="0"/>
                <a:tint val="90000"/>
                <a:shade val="69000"/>
                <a:satMod val="220000"/>
              </a:srgbClr>
            </a:gs>
            <a:gs pos="100000">
              <a:srgbClr val="39639D">
                <a:hueOff val="609020"/>
                <a:satOff val="-10536"/>
                <a:lumOff val="-2255"/>
                <a:alphaOff val="0"/>
                <a:tint val="77000"/>
                <a:shade val="80000"/>
                <a:satMod val="230000"/>
              </a:srgb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2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Презентация опыта работы</a:t>
          </a:r>
        </a:p>
      </dgm:t>
    </dgm:pt>
    <dgm:pt modelId="{E3CC8B9B-4C35-4162-BA20-3601DEB395EE}" type="parTrans" cxnId="{67253076-2EAF-4948-82C4-C0F5431905D3}">
      <dgm:prSet/>
      <dgm:spPr/>
      <dgm:t>
        <a:bodyPr/>
        <a:lstStyle/>
        <a:p>
          <a:endParaRPr lang="ru-RU" sz="1600"/>
        </a:p>
      </dgm:t>
    </dgm:pt>
    <dgm:pt modelId="{1C919292-29D5-46AF-A3AC-FCF4609C2F72}" type="sibTrans" cxnId="{67253076-2EAF-4948-82C4-C0F5431905D3}">
      <dgm:prSet/>
      <dgm:spPr/>
      <dgm:t>
        <a:bodyPr/>
        <a:lstStyle/>
        <a:p>
          <a:endParaRPr lang="ru-RU" sz="1600"/>
        </a:p>
      </dgm:t>
    </dgm:pt>
    <dgm:pt modelId="{77CA7EF3-C9C1-44E6-A140-F80CE08BD6E1}">
      <dgm:prSet phldrT="[Текст]" custT="1"/>
      <dgm:spPr>
        <a:xfrm>
          <a:off x="3581639" y="280882"/>
          <a:ext cx="1988892" cy="795557"/>
        </a:xfrm>
        <a:gradFill rotWithShape="0">
          <a:gsLst>
            <a:gs pos="0">
              <a:srgbClr val="39639D">
                <a:hueOff val="1218040"/>
                <a:satOff val="-21072"/>
                <a:lumOff val="-4510"/>
                <a:alphaOff val="0"/>
                <a:tint val="75000"/>
                <a:shade val="85000"/>
                <a:satMod val="230000"/>
              </a:srgbClr>
            </a:gs>
            <a:gs pos="25000">
              <a:srgbClr val="39639D">
                <a:hueOff val="1218040"/>
                <a:satOff val="-21072"/>
                <a:lumOff val="-4510"/>
                <a:alphaOff val="0"/>
                <a:tint val="90000"/>
                <a:shade val="70000"/>
                <a:satMod val="220000"/>
              </a:srgbClr>
            </a:gs>
            <a:gs pos="50000">
              <a:srgbClr val="39639D">
                <a:hueOff val="1218040"/>
                <a:satOff val="-21072"/>
                <a:lumOff val="-4510"/>
                <a:alphaOff val="0"/>
                <a:tint val="90000"/>
                <a:shade val="58000"/>
                <a:satMod val="225000"/>
              </a:srgbClr>
            </a:gs>
            <a:gs pos="65000">
              <a:srgbClr val="39639D">
                <a:hueOff val="1218040"/>
                <a:satOff val="-21072"/>
                <a:lumOff val="-4510"/>
                <a:alphaOff val="0"/>
                <a:tint val="90000"/>
                <a:shade val="58000"/>
                <a:satMod val="225000"/>
              </a:srgbClr>
            </a:gs>
            <a:gs pos="80000">
              <a:srgbClr val="39639D">
                <a:hueOff val="1218040"/>
                <a:satOff val="-21072"/>
                <a:lumOff val="-4510"/>
                <a:alphaOff val="0"/>
                <a:tint val="90000"/>
                <a:shade val="69000"/>
                <a:satMod val="220000"/>
              </a:srgbClr>
            </a:gs>
            <a:gs pos="100000">
              <a:srgbClr val="39639D">
                <a:hueOff val="1218040"/>
                <a:satOff val="-21072"/>
                <a:lumOff val="-4510"/>
                <a:alphaOff val="0"/>
                <a:tint val="77000"/>
                <a:shade val="80000"/>
                <a:satMod val="230000"/>
              </a:srgb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2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Внедрение инновационных технологий</a:t>
          </a:r>
        </a:p>
      </dgm:t>
    </dgm:pt>
    <dgm:pt modelId="{C4996B1B-7A4A-4BC2-8916-389162BC3393}" type="parTrans" cxnId="{A91DBB29-CF59-4DC8-AA6C-AF4E659898B6}">
      <dgm:prSet/>
      <dgm:spPr/>
      <dgm:t>
        <a:bodyPr/>
        <a:lstStyle/>
        <a:p>
          <a:endParaRPr lang="ru-RU" sz="1600"/>
        </a:p>
      </dgm:t>
    </dgm:pt>
    <dgm:pt modelId="{3F048D39-E914-4663-89B9-89B2B6019151}" type="sibTrans" cxnId="{A91DBB29-CF59-4DC8-AA6C-AF4E659898B6}">
      <dgm:prSet/>
      <dgm:spPr/>
      <dgm:t>
        <a:bodyPr/>
        <a:lstStyle/>
        <a:p>
          <a:endParaRPr lang="ru-RU" sz="1600"/>
        </a:p>
      </dgm:t>
    </dgm:pt>
    <dgm:pt modelId="{D86B8E9C-9740-4740-ACB9-C0C99CEBCAED}" type="pres">
      <dgm:prSet presAssocID="{97BC9434-E227-4689-9317-6AFDAB2A305A}" presName="Name0" presStyleCnt="0">
        <dgm:presLayoutVars>
          <dgm:dir/>
          <dgm:animLvl val="lvl"/>
          <dgm:resizeHandles val="exact"/>
        </dgm:presLayoutVars>
      </dgm:prSet>
      <dgm:spPr/>
    </dgm:pt>
    <dgm:pt modelId="{DD95A2CE-EE90-4238-BCAA-4C90A818B0CE}" type="pres">
      <dgm:prSet presAssocID="{1603B143-7918-4887-923B-0CD878AE2832}" presName="parTxOnly" presStyleLbl="node1" presStyleIdx="0" presStyleCnt="3" custScaleX="133000" custLinFactNeighborX="1386" custLinFactNeighborY="479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55E80EEB-BB30-495F-A72B-E5B4EC8A8D3D}" type="pres">
      <dgm:prSet presAssocID="{3746BCC4-A8E4-400D-B8CE-70B74BF40041}" presName="parTxOnlySpace" presStyleCnt="0"/>
      <dgm:spPr/>
    </dgm:pt>
    <dgm:pt modelId="{37356FF7-28EA-4DA5-89FB-CAC24857D3CC}" type="pres">
      <dgm:prSet presAssocID="{B4FEA79A-7FBC-4ED0-9E04-4910B1F40422}" presName="parTxOnly" presStyleLbl="node1" presStyleIdx="1" presStyleCnt="3" custLinFactNeighborX="-14069" custLinFactNeighborY="434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29AA936F-5261-413F-8BE9-CBB66FA2CC8E}" type="pres">
      <dgm:prSet presAssocID="{1C919292-29D5-46AF-A3AC-FCF4609C2F72}" presName="parTxOnlySpace" presStyleCnt="0"/>
      <dgm:spPr/>
    </dgm:pt>
    <dgm:pt modelId="{EC826250-9E23-4FFD-AED2-0F69B1E86646}" type="pres">
      <dgm:prSet presAssocID="{77CA7EF3-C9C1-44E6-A140-F80CE08BD6E1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7616DFD0-F082-4ECA-ACB7-77BEDD2E3AC8}" type="presOf" srcId="{B4FEA79A-7FBC-4ED0-9E04-4910B1F40422}" destId="{37356FF7-28EA-4DA5-89FB-CAC24857D3CC}" srcOrd="0" destOrd="0" presId="urn:microsoft.com/office/officeart/2005/8/layout/chevron1"/>
    <dgm:cxn modelId="{A14E09FB-E03F-48D8-AADC-857E4F3BECF3}" srcId="{97BC9434-E227-4689-9317-6AFDAB2A305A}" destId="{1603B143-7918-4887-923B-0CD878AE2832}" srcOrd="0" destOrd="0" parTransId="{C71C3566-257F-4582-B242-14EE4D4DF036}" sibTransId="{3746BCC4-A8E4-400D-B8CE-70B74BF40041}"/>
    <dgm:cxn modelId="{D0F45440-62CB-4BA6-A7E0-C2C40A055088}" type="presOf" srcId="{77CA7EF3-C9C1-44E6-A140-F80CE08BD6E1}" destId="{EC826250-9E23-4FFD-AED2-0F69B1E86646}" srcOrd="0" destOrd="0" presId="urn:microsoft.com/office/officeart/2005/8/layout/chevron1"/>
    <dgm:cxn modelId="{A91DBB29-CF59-4DC8-AA6C-AF4E659898B6}" srcId="{97BC9434-E227-4689-9317-6AFDAB2A305A}" destId="{77CA7EF3-C9C1-44E6-A140-F80CE08BD6E1}" srcOrd="2" destOrd="0" parTransId="{C4996B1B-7A4A-4BC2-8916-389162BC3393}" sibTransId="{3F048D39-E914-4663-89B9-89B2B6019151}"/>
    <dgm:cxn modelId="{67253076-2EAF-4948-82C4-C0F5431905D3}" srcId="{97BC9434-E227-4689-9317-6AFDAB2A305A}" destId="{B4FEA79A-7FBC-4ED0-9E04-4910B1F40422}" srcOrd="1" destOrd="0" parTransId="{E3CC8B9B-4C35-4162-BA20-3601DEB395EE}" sibTransId="{1C919292-29D5-46AF-A3AC-FCF4609C2F72}"/>
    <dgm:cxn modelId="{82C638EA-A0EC-4973-B6D6-8FD51439D9AB}" type="presOf" srcId="{97BC9434-E227-4689-9317-6AFDAB2A305A}" destId="{D86B8E9C-9740-4740-ACB9-C0C99CEBCAED}" srcOrd="0" destOrd="0" presId="urn:microsoft.com/office/officeart/2005/8/layout/chevron1"/>
    <dgm:cxn modelId="{6BD900CD-5193-44A1-9FB1-7D479CD22A17}" type="presOf" srcId="{1603B143-7918-4887-923B-0CD878AE2832}" destId="{DD95A2CE-EE90-4238-BCAA-4C90A818B0CE}" srcOrd="0" destOrd="0" presId="urn:microsoft.com/office/officeart/2005/8/layout/chevron1"/>
    <dgm:cxn modelId="{658C395A-656F-4A38-9DDB-2C0A8F887606}" type="presParOf" srcId="{D86B8E9C-9740-4740-ACB9-C0C99CEBCAED}" destId="{DD95A2CE-EE90-4238-BCAA-4C90A818B0CE}" srcOrd="0" destOrd="0" presId="urn:microsoft.com/office/officeart/2005/8/layout/chevron1"/>
    <dgm:cxn modelId="{7EB3DE9B-8E5F-4CC9-9843-AEE42EFC818E}" type="presParOf" srcId="{D86B8E9C-9740-4740-ACB9-C0C99CEBCAED}" destId="{55E80EEB-BB30-495F-A72B-E5B4EC8A8D3D}" srcOrd="1" destOrd="0" presId="urn:microsoft.com/office/officeart/2005/8/layout/chevron1"/>
    <dgm:cxn modelId="{EA611A8A-9E48-4EF1-A4CB-5745C4CD3CC4}" type="presParOf" srcId="{D86B8E9C-9740-4740-ACB9-C0C99CEBCAED}" destId="{37356FF7-28EA-4DA5-89FB-CAC24857D3CC}" srcOrd="2" destOrd="0" presId="urn:microsoft.com/office/officeart/2005/8/layout/chevron1"/>
    <dgm:cxn modelId="{77AF11AF-6C63-44FC-A43A-47CF3095E5F6}" type="presParOf" srcId="{D86B8E9C-9740-4740-ACB9-C0C99CEBCAED}" destId="{29AA936F-5261-413F-8BE9-CBB66FA2CC8E}" srcOrd="3" destOrd="0" presId="urn:microsoft.com/office/officeart/2005/8/layout/chevron1"/>
    <dgm:cxn modelId="{4D48ADBD-6DAC-4B71-AAEB-027762D3877E}" type="presParOf" srcId="{D86B8E9C-9740-4740-ACB9-C0C99CEBCAED}" destId="{EC826250-9E23-4FFD-AED2-0F69B1E8664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97B29B-27CD-44C2-9EF8-410AD621867F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4494C4-8E6E-4B03-A3BC-DF4628F1765F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solidFill>
                <a:srgbClr val="002060"/>
              </a:solidFill>
            </a:rPr>
            <a:t>ИГРОВАЯ ТЕХНОЛОГИЯ «АДВЕНТ-КАЛЕНДАРЬ»</a:t>
          </a:r>
        </a:p>
      </dgm:t>
    </dgm:pt>
    <dgm:pt modelId="{A1DCD921-5547-4DC6-BCDF-4917B5B96E9A}" type="parTrans" cxnId="{F4B53696-49E4-4FB2-8782-255EC4B236C7}">
      <dgm:prSet/>
      <dgm:spPr/>
      <dgm:t>
        <a:bodyPr/>
        <a:lstStyle/>
        <a:p>
          <a:endParaRPr lang="ru-RU"/>
        </a:p>
      </dgm:t>
    </dgm:pt>
    <dgm:pt modelId="{67F64873-0C66-470B-9558-665CF8C36285}" type="sibTrans" cxnId="{F4B53696-49E4-4FB2-8782-255EC4B236C7}">
      <dgm:prSet/>
      <dgm:spPr/>
      <dgm:t>
        <a:bodyPr/>
        <a:lstStyle/>
        <a:p>
          <a:endParaRPr lang="ru-RU"/>
        </a:p>
      </dgm:t>
    </dgm:pt>
    <dgm:pt modelId="{F4919B85-761A-4344-BFB9-0F618B16506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1" dirty="0">
              <a:solidFill>
                <a:srgbClr val="002060"/>
              </a:solidFill>
              <a:latin typeface="Amazing Grotesk Ultra" panose="020B0604020202020204" charset="0"/>
            </a:rPr>
            <a:t>СЛОВО «АДВЕНТ» ПРОИСХОДИТ </a:t>
          </a:r>
        </a:p>
        <a:p>
          <a:r>
            <a:rPr lang="en-US" sz="1400" b="1" dirty="0">
              <a:solidFill>
                <a:srgbClr val="002060"/>
              </a:solidFill>
              <a:latin typeface="Amazing Grotesk Ultra" panose="020B0604020202020204" charset="0"/>
            </a:rPr>
            <a:t>ОТ ЛАТИНСКОГО ТЕРМИНА «АДВЕНТУС» </a:t>
          </a:r>
        </a:p>
        <a:p>
          <a:r>
            <a:rPr lang="en-US" sz="1400" b="1" dirty="0">
              <a:solidFill>
                <a:srgbClr val="002060"/>
              </a:solidFill>
              <a:latin typeface="Amazing Grotesk Ultra" panose="020B0604020202020204" charset="0"/>
            </a:rPr>
            <a:t>И ОБОЗНАЧАЕТ «ПРИШЕСТВИЕ, ПРИХОД»</a:t>
          </a:r>
          <a:endParaRPr lang="ru-RU" sz="1400" b="1" dirty="0">
            <a:solidFill>
              <a:srgbClr val="002060"/>
            </a:solidFill>
          </a:endParaRPr>
        </a:p>
      </dgm:t>
    </dgm:pt>
    <dgm:pt modelId="{3C8BC952-64D5-45F7-9453-61ADA290E7F5}" type="parTrans" cxnId="{1CB9C480-D765-4D8C-AA14-C847AFE72684}">
      <dgm:prSet/>
      <dgm:spPr/>
      <dgm:t>
        <a:bodyPr/>
        <a:lstStyle/>
        <a:p>
          <a:endParaRPr lang="ru-RU"/>
        </a:p>
      </dgm:t>
    </dgm:pt>
    <dgm:pt modelId="{896F0920-CD83-42D9-BE44-7B120A291498}" type="sibTrans" cxnId="{1CB9C480-D765-4D8C-AA14-C847AFE72684}">
      <dgm:prSet/>
      <dgm:spPr/>
      <dgm:t>
        <a:bodyPr/>
        <a:lstStyle/>
        <a:p>
          <a:endParaRPr lang="ru-RU"/>
        </a:p>
      </dgm:t>
    </dgm:pt>
    <dgm:pt modelId="{43E53FEB-3003-4EBE-AD75-B92E46966D99}">
      <dgm:prSet phldrT="[Текст]" custT="1"/>
      <dgm:spPr/>
      <dgm:t>
        <a:bodyPr/>
        <a:lstStyle/>
        <a:p>
          <a:r>
            <a:rPr lang="ru-RU" sz="1400" b="1" dirty="0">
              <a:latin typeface="Amazing Grotesk Ultra" panose="020B0604020202020204" charset="0"/>
            </a:rPr>
            <a:t>РАЗВИТИЕ КАЧЕСТВ ЛИЧНОСТИ РЕБЕНКА</a:t>
          </a:r>
          <a:endParaRPr lang="ru-RU" sz="1400" b="1" dirty="0"/>
        </a:p>
      </dgm:t>
    </dgm:pt>
    <dgm:pt modelId="{18B0189E-B45D-420C-A809-7ADD9FDC31AB}" type="parTrans" cxnId="{E1392677-4661-4359-88AA-6C82AE91B11D}">
      <dgm:prSet/>
      <dgm:spPr/>
      <dgm:t>
        <a:bodyPr/>
        <a:lstStyle/>
        <a:p>
          <a:endParaRPr lang="ru-RU"/>
        </a:p>
      </dgm:t>
    </dgm:pt>
    <dgm:pt modelId="{24426E97-8A66-454E-9757-E3242FC3C929}" type="sibTrans" cxnId="{E1392677-4661-4359-88AA-6C82AE91B11D}">
      <dgm:prSet/>
      <dgm:spPr/>
      <dgm:t>
        <a:bodyPr/>
        <a:lstStyle/>
        <a:p>
          <a:endParaRPr lang="ru-RU"/>
        </a:p>
      </dgm:t>
    </dgm:pt>
    <dgm:pt modelId="{F3A35432-046B-42DD-B5F7-C6E23790E237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ТЕМА В АДВЕНТ-КАЛЕНДАРЕ РАСКРЫВАЕТСЯ ЧЕРЕЗ РАЗЛИЧНЫЕ ВИДЫ ДЕТСКОЙ ДЕЯТЕЛЬНОСТИ</a:t>
          </a:r>
          <a:endParaRPr lang="ru-RU" sz="14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B5D31C-4DF3-4E3E-AC1D-4F7B14987568}" type="parTrans" cxnId="{B01D9A26-6790-4E16-80E0-7BBDEDD13D8F}">
      <dgm:prSet/>
      <dgm:spPr/>
      <dgm:t>
        <a:bodyPr/>
        <a:lstStyle/>
        <a:p>
          <a:endParaRPr lang="ru-RU"/>
        </a:p>
      </dgm:t>
    </dgm:pt>
    <dgm:pt modelId="{395D727E-DF2F-4E53-8543-36CED3C2428A}" type="sibTrans" cxnId="{B01D9A26-6790-4E16-80E0-7BBDEDD13D8F}">
      <dgm:prSet/>
      <dgm:spPr/>
      <dgm:t>
        <a:bodyPr/>
        <a:lstStyle/>
        <a:p>
          <a:endParaRPr lang="ru-RU"/>
        </a:p>
      </dgm:t>
    </dgm:pt>
    <dgm:pt modelId="{52CA34DD-BF06-4398-8064-51CD6187D045}">
      <dgm:prSet phldrT="[Текст]" custT="1"/>
      <dgm:spPr/>
      <dgm:t>
        <a:bodyPr/>
        <a:lstStyle/>
        <a:p>
          <a:r>
            <a:rPr lang="ru-RU" sz="1400" b="1" dirty="0"/>
            <a:t>СПОСОБ ПЛАНИРОВАНИЯ</a:t>
          </a:r>
        </a:p>
      </dgm:t>
    </dgm:pt>
    <dgm:pt modelId="{21380431-DADC-4567-AC0E-D37BBA81926A}" type="parTrans" cxnId="{FCBC5FD5-4795-4957-8304-3F47071A844E}">
      <dgm:prSet/>
      <dgm:spPr/>
      <dgm:t>
        <a:bodyPr/>
        <a:lstStyle/>
        <a:p>
          <a:endParaRPr lang="ru-RU"/>
        </a:p>
      </dgm:t>
    </dgm:pt>
    <dgm:pt modelId="{C0C6E413-EB81-4B9A-9C03-8E0BB4AAD306}" type="sibTrans" cxnId="{FCBC5FD5-4795-4957-8304-3F47071A844E}">
      <dgm:prSet/>
      <dgm:spPr/>
      <dgm:t>
        <a:bodyPr/>
        <a:lstStyle/>
        <a:p>
          <a:endParaRPr lang="ru-RU"/>
        </a:p>
      </dgm:t>
    </dgm:pt>
    <dgm:pt modelId="{1F2E64E7-26AD-4BC6-BBF7-8B62A80007CA}">
      <dgm:prSet phldrT="[Текст]" custT="1"/>
      <dgm:spPr/>
      <dgm:t>
        <a:bodyPr/>
        <a:lstStyle/>
        <a:p>
          <a:r>
            <a:rPr lang="ru-RU" sz="1400" b="1" dirty="0"/>
            <a:t>ИГРОВАЯ ФОРМА ПОЗНАНИЯ</a:t>
          </a:r>
        </a:p>
      </dgm:t>
    </dgm:pt>
    <dgm:pt modelId="{572BAF55-C250-45F2-95A6-FA7BA03185AE}" type="parTrans" cxnId="{DB11DDE8-5F1A-4EAF-AADC-8A16AD619CBF}">
      <dgm:prSet/>
      <dgm:spPr/>
      <dgm:t>
        <a:bodyPr/>
        <a:lstStyle/>
        <a:p>
          <a:endParaRPr lang="ru-RU"/>
        </a:p>
      </dgm:t>
    </dgm:pt>
    <dgm:pt modelId="{4D574F0A-C2D4-46A7-9C63-10D39AE1674A}" type="sibTrans" cxnId="{DB11DDE8-5F1A-4EAF-AADC-8A16AD619CBF}">
      <dgm:prSet/>
      <dgm:spPr/>
      <dgm:t>
        <a:bodyPr/>
        <a:lstStyle/>
        <a:p>
          <a:endParaRPr lang="ru-RU"/>
        </a:p>
      </dgm:t>
    </dgm:pt>
    <dgm:pt modelId="{56AB5E31-F9B7-4B60-8B63-D2CDA3CC2359}" type="pres">
      <dgm:prSet presAssocID="{C797B29B-27CD-44C2-9EF8-410AD621867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A9FEC7-80EA-47A6-8C82-BF493F558703}" type="pres">
      <dgm:prSet presAssocID="{8E4494C4-8E6E-4B03-A3BC-DF4628F1765F}" presName="vertOne" presStyleCnt="0"/>
      <dgm:spPr/>
    </dgm:pt>
    <dgm:pt modelId="{A467AD19-2B96-4281-82A1-E9219FE117C6}" type="pres">
      <dgm:prSet presAssocID="{8E4494C4-8E6E-4B03-A3BC-DF4628F1765F}" presName="txOne" presStyleLbl="node0" presStyleIdx="0" presStyleCnt="1" custScaleX="88570" custScaleY="21445" custLinFactNeighborX="11" custLinFactNeighborY="-21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41A7FF-6F7B-43F6-B6E4-FD644EE56C70}" type="pres">
      <dgm:prSet presAssocID="{8E4494C4-8E6E-4B03-A3BC-DF4628F1765F}" presName="parTransOne" presStyleCnt="0"/>
      <dgm:spPr/>
    </dgm:pt>
    <dgm:pt modelId="{43FD8EFC-89B2-4CC1-AA59-0B0229B1BF39}" type="pres">
      <dgm:prSet presAssocID="{8E4494C4-8E6E-4B03-A3BC-DF4628F1765F}" presName="horzOne" presStyleCnt="0"/>
      <dgm:spPr/>
    </dgm:pt>
    <dgm:pt modelId="{8E666113-AF2C-4AC7-AF28-4895B6634BF0}" type="pres">
      <dgm:prSet presAssocID="{F4919B85-761A-4344-BFB9-0F618B16506D}" presName="vertTwo" presStyleCnt="0"/>
      <dgm:spPr/>
    </dgm:pt>
    <dgm:pt modelId="{744B3FC0-B80E-4F76-B9A7-71BC93C58693}" type="pres">
      <dgm:prSet presAssocID="{F4919B85-761A-4344-BFB9-0F618B16506D}" presName="txTwo" presStyleLbl="node2" presStyleIdx="0" presStyleCnt="2" custScaleX="288457" custScaleY="35158" custLinFactY="31333" custLinFactNeighborX="559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EFAEEA-A5A5-439A-A233-B5C00B921279}" type="pres">
      <dgm:prSet presAssocID="{F4919B85-761A-4344-BFB9-0F618B16506D}" presName="parTransTwo" presStyleCnt="0"/>
      <dgm:spPr/>
    </dgm:pt>
    <dgm:pt modelId="{7ED8752E-2479-4767-AC67-698FD7EEBEB8}" type="pres">
      <dgm:prSet presAssocID="{F4919B85-761A-4344-BFB9-0F618B16506D}" presName="horzTwo" presStyleCnt="0"/>
      <dgm:spPr/>
    </dgm:pt>
    <dgm:pt modelId="{1F0988DD-F894-4C3A-86AD-B29D3E90D38F}" type="pres">
      <dgm:prSet presAssocID="{43E53FEB-3003-4EBE-AD75-B92E46966D99}" presName="vertThree" presStyleCnt="0"/>
      <dgm:spPr/>
    </dgm:pt>
    <dgm:pt modelId="{5F2D24E0-7594-446B-A1F5-10B2831F1742}" type="pres">
      <dgm:prSet presAssocID="{43E53FEB-3003-4EBE-AD75-B92E46966D99}" presName="txThree" presStyleLbl="node3" presStyleIdx="0" presStyleCnt="3" custScaleX="121683" custScaleY="33956" custLinFactNeighborX="-76955" custLinFactNeighborY="-409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DD9E40-E706-4762-B5B2-D877B91800E1}" type="pres">
      <dgm:prSet presAssocID="{43E53FEB-3003-4EBE-AD75-B92E46966D99}" presName="horzThree" presStyleCnt="0"/>
      <dgm:spPr/>
    </dgm:pt>
    <dgm:pt modelId="{A49E4F9F-7639-4F19-9381-A25F54B2F581}" type="pres">
      <dgm:prSet presAssocID="{896F0920-CD83-42D9-BE44-7B120A291498}" presName="sibSpaceTwo" presStyleCnt="0"/>
      <dgm:spPr/>
    </dgm:pt>
    <dgm:pt modelId="{FDDC43AB-75AE-483A-80F3-80DDF98792CD}" type="pres">
      <dgm:prSet presAssocID="{F3A35432-046B-42DD-B5F7-C6E23790E237}" presName="vertTwo" presStyleCnt="0"/>
      <dgm:spPr/>
    </dgm:pt>
    <dgm:pt modelId="{36E9D0C9-C203-4AC4-9D80-F9E8EC5DAEFD}" type="pres">
      <dgm:prSet presAssocID="{F3A35432-046B-42DD-B5F7-C6E23790E237}" presName="txTwo" presStyleLbl="node2" presStyleIdx="1" presStyleCnt="2" custScaleX="99300" custScaleY="31721" custLinFactY="34007" custLinFactNeighborX="261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148E8D-A044-4799-9C2D-F32C94D1891F}" type="pres">
      <dgm:prSet presAssocID="{F3A35432-046B-42DD-B5F7-C6E23790E237}" presName="parTransTwo" presStyleCnt="0"/>
      <dgm:spPr/>
    </dgm:pt>
    <dgm:pt modelId="{683E3455-13CE-41F9-8C12-E755E195F0F1}" type="pres">
      <dgm:prSet presAssocID="{F3A35432-046B-42DD-B5F7-C6E23790E237}" presName="horzTwo" presStyleCnt="0"/>
      <dgm:spPr/>
    </dgm:pt>
    <dgm:pt modelId="{4F9ED0D2-3745-4EA2-B716-623607E947A9}" type="pres">
      <dgm:prSet presAssocID="{52CA34DD-BF06-4398-8064-51CD6187D045}" presName="vertThree" presStyleCnt="0"/>
      <dgm:spPr/>
    </dgm:pt>
    <dgm:pt modelId="{4FAA8E62-D6DF-4EE4-BC8E-31CA6A7535E6}" type="pres">
      <dgm:prSet presAssocID="{52CA34DD-BF06-4398-8064-51CD6187D045}" presName="txThree" presStyleLbl="node3" presStyleIdx="1" presStyleCnt="3" custScaleX="177296" custScaleY="34953" custLinFactX="-37424" custLinFactNeighborX="-100000" custLinFactNeighborY="-391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6822A7-28D8-4C95-B68E-2AE3BF50DE50}" type="pres">
      <dgm:prSet presAssocID="{52CA34DD-BF06-4398-8064-51CD6187D045}" presName="horzThree" presStyleCnt="0"/>
      <dgm:spPr/>
    </dgm:pt>
    <dgm:pt modelId="{6A58F911-2DE7-4851-8587-0D23482B8A99}" type="pres">
      <dgm:prSet presAssocID="{C0C6E413-EB81-4B9A-9C03-8E0BB4AAD306}" presName="sibSpaceThree" presStyleCnt="0"/>
      <dgm:spPr/>
    </dgm:pt>
    <dgm:pt modelId="{51116323-C8C4-4EBD-9DEA-A63162E52064}" type="pres">
      <dgm:prSet presAssocID="{1F2E64E7-26AD-4BC6-BBF7-8B62A80007CA}" presName="vertThree" presStyleCnt="0"/>
      <dgm:spPr/>
    </dgm:pt>
    <dgm:pt modelId="{62587EF7-4F68-4888-A64E-F37A694F8CD8}" type="pres">
      <dgm:prSet presAssocID="{1F2E64E7-26AD-4BC6-BBF7-8B62A80007CA}" presName="txThree" presStyleLbl="node3" presStyleIdx="2" presStyleCnt="3" custScaleX="129744" custScaleY="34904" custLinFactNeighborX="-85557" custLinFactNeighborY="-39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9669F-DDC9-43F7-B760-3A4470550367}" type="pres">
      <dgm:prSet presAssocID="{1F2E64E7-26AD-4BC6-BBF7-8B62A80007CA}" presName="horzThree" presStyleCnt="0"/>
      <dgm:spPr/>
    </dgm:pt>
  </dgm:ptLst>
  <dgm:cxnLst>
    <dgm:cxn modelId="{C3300E40-B4E3-49E4-AE15-8BBBFCA310F6}" type="presOf" srcId="{1F2E64E7-26AD-4BC6-BBF7-8B62A80007CA}" destId="{62587EF7-4F68-4888-A64E-F37A694F8CD8}" srcOrd="0" destOrd="0" presId="urn:microsoft.com/office/officeart/2005/8/layout/hierarchy4"/>
    <dgm:cxn modelId="{FCBC5FD5-4795-4957-8304-3F47071A844E}" srcId="{F3A35432-046B-42DD-B5F7-C6E23790E237}" destId="{52CA34DD-BF06-4398-8064-51CD6187D045}" srcOrd="0" destOrd="0" parTransId="{21380431-DADC-4567-AC0E-D37BBA81926A}" sibTransId="{C0C6E413-EB81-4B9A-9C03-8E0BB4AAD306}"/>
    <dgm:cxn modelId="{EFDDF697-5A51-47C5-B71C-247013A779A6}" type="presOf" srcId="{F3A35432-046B-42DD-B5F7-C6E23790E237}" destId="{36E9D0C9-C203-4AC4-9D80-F9E8EC5DAEFD}" srcOrd="0" destOrd="0" presId="urn:microsoft.com/office/officeart/2005/8/layout/hierarchy4"/>
    <dgm:cxn modelId="{F4B53696-49E4-4FB2-8782-255EC4B236C7}" srcId="{C797B29B-27CD-44C2-9EF8-410AD621867F}" destId="{8E4494C4-8E6E-4B03-A3BC-DF4628F1765F}" srcOrd="0" destOrd="0" parTransId="{A1DCD921-5547-4DC6-BCDF-4917B5B96E9A}" sibTransId="{67F64873-0C66-470B-9558-665CF8C36285}"/>
    <dgm:cxn modelId="{79EBCAC0-1508-42F7-85C8-8C0BBAC54596}" type="presOf" srcId="{F4919B85-761A-4344-BFB9-0F618B16506D}" destId="{744B3FC0-B80E-4F76-B9A7-71BC93C58693}" srcOrd="0" destOrd="0" presId="urn:microsoft.com/office/officeart/2005/8/layout/hierarchy4"/>
    <dgm:cxn modelId="{E1392677-4661-4359-88AA-6C82AE91B11D}" srcId="{F4919B85-761A-4344-BFB9-0F618B16506D}" destId="{43E53FEB-3003-4EBE-AD75-B92E46966D99}" srcOrd="0" destOrd="0" parTransId="{18B0189E-B45D-420C-A809-7ADD9FDC31AB}" sibTransId="{24426E97-8A66-454E-9757-E3242FC3C929}"/>
    <dgm:cxn modelId="{A4C5C905-FD05-4A32-9846-4939B6A2DBFA}" type="presOf" srcId="{C797B29B-27CD-44C2-9EF8-410AD621867F}" destId="{56AB5E31-F9B7-4B60-8B63-D2CDA3CC2359}" srcOrd="0" destOrd="0" presId="urn:microsoft.com/office/officeart/2005/8/layout/hierarchy4"/>
    <dgm:cxn modelId="{B01D9A26-6790-4E16-80E0-7BBDEDD13D8F}" srcId="{8E4494C4-8E6E-4B03-A3BC-DF4628F1765F}" destId="{F3A35432-046B-42DD-B5F7-C6E23790E237}" srcOrd="1" destOrd="0" parTransId="{04B5D31C-4DF3-4E3E-AC1D-4F7B14987568}" sibTransId="{395D727E-DF2F-4E53-8543-36CED3C2428A}"/>
    <dgm:cxn modelId="{F6FEB0AF-00D1-4C6E-A883-173C0FC169ED}" type="presOf" srcId="{52CA34DD-BF06-4398-8064-51CD6187D045}" destId="{4FAA8E62-D6DF-4EE4-BC8E-31CA6A7535E6}" srcOrd="0" destOrd="0" presId="urn:microsoft.com/office/officeart/2005/8/layout/hierarchy4"/>
    <dgm:cxn modelId="{42C3FD1C-8755-41D3-A842-82A3FB92F8CE}" type="presOf" srcId="{8E4494C4-8E6E-4B03-A3BC-DF4628F1765F}" destId="{A467AD19-2B96-4281-82A1-E9219FE117C6}" srcOrd="0" destOrd="0" presId="urn:microsoft.com/office/officeart/2005/8/layout/hierarchy4"/>
    <dgm:cxn modelId="{BE95D588-2ADC-44B9-BE60-C99BD91707F9}" type="presOf" srcId="{43E53FEB-3003-4EBE-AD75-B92E46966D99}" destId="{5F2D24E0-7594-446B-A1F5-10B2831F1742}" srcOrd="0" destOrd="0" presId="urn:microsoft.com/office/officeart/2005/8/layout/hierarchy4"/>
    <dgm:cxn modelId="{1CB9C480-D765-4D8C-AA14-C847AFE72684}" srcId="{8E4494C4-8E6E-4B03-A3BC-DF4628F1765F}" destId="{F4919B85-761A-4344-BFB9-0F618B16506D}" srcOrd="0" destOrd="0" parTransId="{3C8BC952-64D5-45F7-9453-61ADA290E7F5}" sibTransId="{896F0920-CD83-42D9-BE44-7B120A291498}"/>
    <dgm:cxn modelId="{DB11DDE8-5F1A-4EAF-AADC-8A16AD619CBF}" srcId="{F3A35432-046B-42DD-B5F7-C6E23790E237}" destId="{1F2E64E7-26AD-4BC6-BBF7-8B62A80007CA}" srcOrd="1" destOrd="0" parTransId="{572BAF55-C250-45F2-95A6-FA7BA03185AE}" sibTransId="{4D574F0A-C2D4-46A7-9C63-10D39AE1674A}"/>
    <dgm:cxn modelId="{2C11432C-F4D6-40F3-AD9B-60F24AB6D2F4}" type="presParOf" srcId="{56AB5E31-F9B7-4B60-8B63-D2CDA3CC2359}" destId="{AEA9FEC7-80EA-47A6-8C82-BF493F558703}" srcOrd="0" destOrd="0" presId="urn:microsoft.com/office/officeart/2005/8/layout/hierarchy4"/>
    <dgm:cxn modelId="{49F4E4A8-4563-4B73-9BCC-EA22F30D5393}" type="presParOf" srcId="{AEA9FEC7-80EA-47A6-8C82-BF493F558703}" destId="{A467AD19-2B96-4281-82A1-E9219FE117C6}" srcOrd="0" destOrd="0" presId="urn:microsoft.com/office/officeart/2005/8/layout/hierarchy4"/>
    <dgm:cxn modelId="{14958CB0-A141-4E99-8883-48C2958DA36D}" type="presParOf" srcId="{AEA9FEC7-80EA-47A6-8C82-BF493F558703}" destId="{6641A7FF-6F7B-43F6-B6E4-FD644EE56C70}" srcOrd="1" destOrd="0" presId="urn:microsoft.com/office/officeart/2005/8/layout/hierarchy4"/>
    <dgm:cxn modelId="{52F45941-B1AF-4A87-ACA7-9E8421F819B1}" type="presParOf" srcId="{AEA9FEC7-80EA-47A6-8C82-BF493F558703}" destId="{43FD8EFC-89B2-4CC1-AA59-0B0229B1BF39}" srcOrd="2" destOrd="0" presId="urn:microsoft.com/office/officeart/2005/8/layout/hierarchy4"/>
    <dgm:cxn modelId="{F4BD6012-BCAC-428A-8509-6A66D0AE62F9}" type="presParOf" srcId="{43FD8EFC-89B2-4CC1-AA59-0B0229B1BF39}" destId="{8E666113-AF2C-4AC7-AF28-4895B6634BF0}" srcOrd="0" destOrd="0" presId="urn:microsoft.com/office/officeart/2005/8/layout/hierarchy4"/>
    <dgm:cxn modelId="{E73A405B-8DFF-4B41-9972-CFD930430343}" type="presParOf" srcId="{8E666113-AF2C-4AC7-AF28-4895B6634BF0}" destId="{744B3FC0-B80E-4F76-B9A7-71BC93C58693}" srcOrd="0" destOrd="0" presId="urn:microsoft.com/office/officeart/2005/8/layout/hierarchy4"/>
    <dgm:cxn modelId="{7D7D11EC-D6BA-4CAB-9599-BF9AE0197A3F}" type="presParOf" srcId="{8E666113-AF2C-4AC7-AF28-4895B6634BF0}" destId="{49EFAEEA-A5A5-439A-A233-B5C00B921279}" srcOrd="1" destOrd="0" presId="urn:microsoft.com/office/officeart/2005/8/layout/hierarchy4"/>
    <dgm:cxn modelId="{E773F652-4AAF-482A-83DA-B2A85ECA85BD}" type="presParOf" srcId="{8E666113-AF2C-4AC7-AF28-4895B6634BF0}" destId="{7ED8752E-2479-4767-AC67-698FD7EEBEB8}" srcOrd="2" destOrd="0" presId="urn:microsoft.com/office/officeart/2005/8/layout/hierarchy4"/>
    <dgm:cxn modelId="{535BEB05-21F5-4412-B2C6-F6E3F1F1844E}" type="presParOf" srcId="{7ED8752E-2479-4767-AC67-698FD7EEBEB8}" destId="{1F0988DD-F894-4C3A-86AD-B29D3E90D38F}" srcOrd="0" destOrd="0" presId="urn:microsoft.com/office/officeart/2005/8/layout/hierarchy4"/>
    <dgm:cxn modelId="{AF2055C5-7008-444E-B15D-53C2A21E915C}" type="presParOf" srcId="{1F0988DD-F894-4C3A-86AD-B29D3E90D38F}" destId="{5F2D24E0-7594-446B-A1F5-10B2831F1742}" srcOrd="0" destOrd="0" presId="urn:microsoft.com/office/officeart/2005/8/layout/hierarchy4"/>
    <dgm:cxn modelId="{EBC4291E-288E-4139-B3AF-245CF2FAFF64}" type="presParOf" srcId="{1F0988DD-F894-4C3A-86AD-B29D3E90D38F}" destId="{C6DD9E40-E706-4762-B5B2-D877B91800E1}" srcOrd="1" destOrd="0" presId="urn:microsoft.com/office/officeart/2005/8/layout/hierarchy4"/>
    <dgm:cxn modelId="{102AF582-C214-4071-99E0-F0A72CF4BAFE}" type="presParOf" srcId="{43FD8EFC-89B2-4CC1-AA59-0B0229B1BF39}" destId="{A49E4F9F-7639-4F19-9381-A25F54B2F581}" srcOrd="1" destOrd="0" presId="urn:microsoft.com/office/officeart/2005/8/layout/hierarchy4"/>
    <dgm:cxn modelId="{BE17AC46-3E7D-4ECC-A54F-46D58D3AD584}" type="presParOf" srcId="{43FD8EFC-89B2-4CC1-AA59-0B0229B1BF39}" destId="{FDDC43AB-75AE-483A-80F3-80DDF98792CD}" srcOrd="2" destOrd="0" presId="urn:microsoft.com/office/officeart/2005/8/layout/hierarchy4"/>
    <dgm:cxn modelId="{5610A844-CE11-44FB-B9B4-0D6D0EE3D534}" type="presParOf" srcId="{FDDC43AB-75AE-483A-80F3-80DDF98792CD}" destId="{36E9D0C9-C203-4AC4-9D80-F9E8EC5DAEFD}" srcOrd="0" destOrd="0" presId="urn:microsoft.com/office/officeart/2005/8/layout/hierarchy4"/>
    <dgm:cxn modelId="{260B821E-4202-4E65-B7DA-D01AB43DF91A}" type="presParOf" srcId="{FDDC43AB-75AE-483A-80F3-80DDF98792CD}" destId="{1E148E8D-A044-4799-9C2D-F32C94D1891F}" srcOrd="1" destOrd="0" presId="urn:microsoft.com/office/officeart/2005/8/layout/hierarchy4"/>
    <dgm:cxn modelId="{8189EE74-0767-4AC3-AE43-2C14ACA05A8E}" type="presParOf" srcId="{FDDC43AB-75AE-483A-80F3-80DDF98792CD}" destId="{683E3455-13CE-41F9-8C12-E755E195F0F1}" srcOrd="2" destOrd="0" presId="urn:microsoft.com/office/officeart/2005/8/layout/hierarchy4"/>
    <dgm:cxn modelId="{98FC35AC-716F-408C-9296-257422D7B0B1}" type="presParOf" srcId="{683E3455-13CE-41F9-8C12-E755E195F0F1}" destId="{4F9ED0D2-3745-4EA2-B716-623607E947A9}" srcOrd="0" destOrd="0" presId="urn:microsoft.com/office/officeart/2005/8/layout/hierarchy4"/>
    <dgm:cxn modelId="{69D1955E-DAB2-479C-A530-0B2CB0F291B1}" type="presParOf" srcId="{4F9ED0D2-3745-4EA2-B716-623607E947A9}" destId="{4FAA8E62-D6DF-4EE4-BC8E-31CA6A7535E6}" srcOrd="0" destOrd="0" presId="urn:microsoft.com/office/officeart/2005/8/layout/hierarchy4"/>
    <dgm:cxn modelId="{14E0FE1A-479F-4E94-AE8D-EB9E1E798CE0}" type="presParOf" srcId="{4F9ED0D2-3745-4EA2-B716-623607E947A9}" destId="{0E6822A7-28D8-4C95-B68E-2AE3BF50DE50}" srcOrd="1" destOrd="0" presId="urn:microsoft.com/office/officeart/2005/8/layout/hierarchy4"/>
    <dgm:cxn modelId="{546F32E2-4663-432F-86EB-56E7391D202E}" type="presParOf" srcId="{683E3455-13CE-41F9-8C12-E755E195F0F1}" destId="{6A58F911-2DE7-4851-8587-0D23482B8A99}" srcOrd="1" destOrd="0" presId="urn:microsoft.com/office/officeart/2005/8/layout/hierarchy4"/>
    <dgm:cxn modelId="{AF204F4F-6FDE-46DF-8143-0E6250AFA3F9}" type="presParOf" srcId="{683E3455-13CE-41F9-8C12-E755E195F0F1}" destId="{51116323-C8C4-4EBD-9DEA-A63162E52064}" srcOrd="2" destOrd="0" presId="urn:microsoft.com/office/officeart/2005/8/layout/hierarchy4"/>
    <dgm:cxn modelId="{ECADA129-CFCE-4EBA-855D-781070FA31E9}" type="presParOf" srcId="{51116323-C8C4-4EBD-9DEA-A63162E52064}" destId="{62587EF7-4F68-4888-A64E-F37A694F8CD8}" srcOrd="0" destOrd="0" presId="urn:microsoft.com/office/officeart/2005/8/layout/hierarchy4"/>
    <dgm:cxn modelId="{73DC2A7B-77F9-4E5C-932E-229FD21B168E}" type="presParOf" srcId="{51116323-C8C4-4EBD-9DEA-A63162E52064}" destId="{F019669F-DDC9-43F7-B760-3A4470550367}" srcOrd="1" destOrd="0" presId="urn:microsoft.com/office/officeart/2005/8/layout/hierarchy4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97B29B-27CD-44C2-9EF8-410AD621867F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4494C4-8E6E-4B03-A3BC-DF4628F1765F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accent1">
                  <a:lumMod val="50000"/>
                </a:schemeClr>
              </a:solidFill>
            </a:rPr>
            <a:t>ИГРОВАЯ ТЕХНОЛОГИЯ «КУБИК БЛУМА»</a:t>
          </a:r>
        </a:p>
      </dgm:t>
    </dgm:pt>
    <dgm:pt modelId="{A1DCD921-5547-4DC6-BCDF-4917B5B96E9A}" type="parTrans" cxnId="{F4B53696-49E4-4FB2-8782-255EC4B236C7}">
      <dgm:prSet/>
      <dgm:spPr/>
      <dgm:t>
        <a:bodyPr/>
        <a:lstStyle/>
        <a:p>
          <a:endParaRPr lang="ru-RU"/>
        </a:p>
      </dgm:t>
    </dgm:pt>
    <dgm:pt modelId="{67F64873-0C66-470B-9558-665CF8C36285}" type="sibTrans" cxnId="{F4B53696-49E4-4FB2-8782-255EC4B236C7}">
      <dgm:prSet/>
      <dgm:spPr/>
      <dgm:t>
        <a:bodyPr/>
        <a:lstStyle/>
        <a:p>
          <a:endParaRPr lang="ru-RU"/>
        </a:p>
      </dgm:t>
    </dgm:pt>
    <dgm:pt modelId="{43E53FEB-3003-4EBE-AD75-B92E46966D99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100" b="1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Развитие мыслительных операций</a:t>
          </a:r>
        </a:p>
      </dgm:t>
    </dgm:pt>
    <dgm:pt modelId="{18B0189E-B45D-420C-A809-7ADD9FDC31AB}" type="parTrans" cxnId="{E1392677-4661-4359-88AA-6C82AE91B11D}">
      <dgm:prSet/>
      <dgm:spPr/>
      <dgm:t>
        <a:bodyPr/>
        <a:lstStyle/>
        <a:p>
          <a:endParaRPr lang="ru-RU"/>
        </a:p>
      </dgm:t>
    </dgm:pt>
    <dgm:pt modelId="{24426E97-8A66-454E-9757-E3242FC3C929}" type="sibTrans" cxnId="{E1392677-4661-4359-88AA-6C82AE91B11D}">
      <dgm:prSet/>
      <dgm:spPr/>
      <dgm:t>
        <a:bodyPr/>
        <a:lstStyle/>
        <a:p>
          <a:endParaRPr lang="ru-RU"/>
        </a:p>
      </dgm:t>
    </dgm:pt>
    <dgm:pt modelId="{52CA34DD-BF06-4398-8064-51CD6187D045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100" b="1" dirty="0">
              <a:solidFill>
                <a:srgbClr val="002060"/>
              </a:solidFill>
            </a:rPr>
            <a:t>Активизация мыслительной деятельности</a:t>
          </a:r>
        </a:p>
      </dgm:t>
    </dgm:pt>
    <dgm:pt modelId="{21380431-DADC-4567-AC0E-D37BBA81926A}" type="parTrans" cxnId="{FCBC5FD5-4795-4957-8304-3F47071A844E}">
      <dgm:prSet/>
      <dgm:spPr/>
      <dgm:t>
        <a:bodyPr/>
        <a:lstStyle/>
        <a:p>
          <a:endParaRPr lang="ru-RU"/>
        </a:p>
      </dgm:t>
    </dgm:pt>
    <dgm:pt modelId="{C0C6E413-EB81-4B9A-9C03-8E0BB4AAD306}" type="sibTrans" cxnId="{FCBC5FD5-4795-4957-8304-3F47071A844E}">
      <dgm:prSet/>
      <dgm:spPr/>
      <dgm:t>
        <a:bodyPr/>
        <a:lstStyle/>
        <a:p>
          <a:endParaRPr lang="ru-RU"/>
        </a:p>
      </dgm:t>
    </dgm:pt>
    <dgm:pt modelId="{1F2E64E7-26AD-4BC6-BBF7-8B62A80007C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</a:rPr>
            <a:t>Анализ и оценка полученных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>
              <a:solidFill>
                <a:srgbClr val="002060"/>
              </a:solidFill>
            </a:rPr>
            <a:t>знаний</a:t>
          </a:r>
        </a:p>
      </dgm:t>
    </dgm:pt>
    <dgm:pt modelId="{572BAF55-C250-45F2-95A6-FA7BA03185AE}" type="parTrans" cxnId="{DB11DDE8-5F1A-4EAF-AADC-8A16AD619CBF}">
      <dgm:prSet/>
      <dgm:spPr/>
      <dgm:t>
        <a:bodyPr/>
        <a:lstStyle/>
        <a:p>
          <a:endParaRPr lang="ru-RU"/>
        </a:p>
      </dgm:t>
    </dgm:pt>
    <dgm:pt modelId="{4D574F0A-C2D4-46A7-9C63-10D39AE1674A}" type="sibTrans" cxnId="{DB11DDE8-5F1A-4EAF-AADC-8A16AD619CBF}">
      <dgm:prSet/>
      <dgm:spPr/>
      <dgm:t>
        <a:bodyPr/>
        <a:lstStyle/>
        <a:p>
          <a:endParaRPr lang="ru-RU"/>
        </a:p>
      </dgm:t>
    </dgm:pt>
    <dgm:pt modelId="{F3A35432-046B-42DD-B5F7-C6E23790E237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1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1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1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Правила:</a:t>
          </a:r>
        </a:p>
        <a:p>
          <a:r>
            <a:rPr lang="ru-RU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1</a:t>
          </a:r>
          <a:r>
            <a:rPr lang="ru-RU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. </a:t>
          </a:r>
          <a:r>
            <a:rPr lang="en-US" sz="1050" b="1" dirty="0" err="1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Формулируется</a:t>
          </a:r>
          <a:r>
            <a:rPr lang="en-US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тема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и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круг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вопросов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,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которые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будут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обсуждаться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.</a:t>
          </a:r>
          <a:endParaRPr lang="ru-RU" sz="1050" b="1" dirty="0">
            <a:solidFill>
              <a:srgbClr val="000000"/>
            </a:solidFill>
            <a:latin typeface="+mn-lt"/>
            <a:cs typeface="Arial" panose="020B0604020202020204" pitchFamily="34" charset="0"/>
          </a:endParaRPr>
        </a:p>
        <a:p>
          <a:pPr marL="88900" indent="-88900"/>
          <a:r>
            <a:rPr lang="ru-RU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2. </a:t>
          </a:r>
          <a:r>
            <a:rPr lang="en-US" sz="1050" b="1" dirty="0" err="1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Играющий</a:t>
          </a:r>
          <a:r>
            <a:rPr lang="en-US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должен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ответить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на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вопрос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темы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,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начинающийся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с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того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слова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, </a:t>
          </a:r>
          <a:r>
            <a:rPr lang="ru-RU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которое</a:t>
          </a:r>
          <a:r>
            <a:rPr lang="en-US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выпало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на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грани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.</a:t>
          </a:r>
          <a:endParaRPr lang="ru-RU" sz="1050" b="1" dirty="0">
            <a:solidFill>
              <a:srgbClr val="000000"/>
            </a:solidFill>
            <a:latin typeface="+mn-lt"/>
            <a:cs typeface="Arial" panose="020B0604020202020204" pitchFamily="34" charset="0"/>
          </a:endParaRPr>
        </a:p>
        <a:p>
          <a:r>
            <a:rPr lang="ru-RU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3. </a:t>
          </a:r>
          <a:r>
            <a:rPr lang="en-US" sz="1050" b="1" dirty="0" err="1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Ответ</a:t>
          </a:r>
          <a:r>
            <a:rPr lang="en-US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может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быть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дополнен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другим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игроком</a:t>
          </a:r>
          <a:r>
            <a:rPr lang="ru-RU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. </a:t>
          </a:r>
        </a:p>
        <a:p>
          <a:r>
            <a:rPr lang="ru-RU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4. </a:t>
          </a:r>
          <a:r>
            <a:rPr lang="en-US" sz="1050" b="1" dirty="0" err="1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Кубик</a:t>
          </a:r>
          <a:r>
            <a:rPr lang="en-US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передают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участники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по</a:t>
          </a:r>
          <a:r>
            <a:rPr lang="en-US" sz="1050" b="1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1050" b="1" dirty="0" err="1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кругу</a:t>
          </a:r>
          <a:r>
            <a:rPr lang="ru-RU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.</a:t>
          </a:r>
          <a:r>
            <a:rPr lang="en-US" sz="105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 </a:t>
          </a:r>
          <a:endParaRPr lang="ru-RU" sz="1050" b="1" dirty="0">
            <a:solidFill>
              <a:srgbClr val="000000"/>
            </a:solidFill>
            <a:latin typeface="+mn-lt"/>
            <a:cs typeface="Arial" panose="020B0604020202020204" pitchFamily="34" charset="0"/>
          </a:endParaRPr>
        </a:p>
        <a:p>
          <a:endParaRPr lang="ru-RU" sz="1100" dirty="0">
            <a:solidFill>
              <a:srgbClr val="000000"/>
            </a:solidFill>
            <a:latin typeface="Amazing Grotesk Ultra" panose="020B0604020202020204" charset="0"/>
          </a:endParaRPr>
        </a:p>
        <a:p>
          <a:r>
            <a:rPr lang="en-US" sz="1100" dirty="0">
              <a:solidFill>
                <a:srgbClr val="000000"/>
              </a:solidFill>
              <a:latin typeface="Amazing Grotesk Ultra" panose="020B0604020202020204" charset="0"/>
            </a:rPr>
            <a:t> </a:t>
          </a:r>
          <a:endParaRPr lang="ru-RU" sz="1100" dirty="0">
            <a:solidFill>
              <a:srgbClr val="000000"/>
            </a:solidFill>
            <a:latin typeface="Amazing Grotesk Ultra" panose="020B0604020202020204" charset="0"/>
          </a:endParaRPr>
        </a:p>
        <a:p>
          <a:endParaRPr lang="ru-RU" sz="11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4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5D727E-DF2F-4E53-8543-36CED3C2428A}" type="sibTrans" cxnId="{B01D9A26-6790-4E16-80E0-7BBDEDD13D8F}">
      <dgm:prSet/>
      <dgm:spPr/>
      <dgm:t>
        <a:bodyPr/>
        <a:lstStyle/>
        <a:p>
          <a:endParaRPr lang="ru-RU"/>
        </a:p>
      </dgm:t>
    </dgm:pt>
    <dgm:pt modelId="{04B5D31C-4DF3-4E3E-AC1D-4F7B14987568}" type="parTrans" cxnId="{B01D9A26-6790-4E16-80E0-7BBDEDD13D8F}">
      <dgm:prSet/>
      <dgm:spPr/>
      <dgm:t>
        <a:bodyPr/>
        <a:lstStyle/>
        <a:p>
          <a:endParaRPr lang="ru-RU"/>
        </a:p>
      </dgm:t>
    </dgm:pt>
    <dgm:pt modelId="{F4919B85-761A-4344-BFB9-0F618B16506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endParaRPr lang="ru-RU" sz="1400" b="1" dirty="0">
            <a:solidFill>
              <a:srgbClr val="002060"/>
            </a:solidFill>
          </a:endParaRPr>
        </a:p>
      </dgm:t>
    </dgm:pt>
    <dgm:pt modelId="{896F0920-CD83-42D9-BE44-7B120A291498}" type="sibTrans" cxnId="{1CB9C480-D765-4D8C-AA14-C847AFE72684}">
      <dgm:prSet/>
      <dgm:spPr/>
      <dgm:t>
        <a:bodyPr/>
        <a:lstStyle/>
        <a:p>
          <a:endParaRPr lang="ru-RU"/>
        </a:p>
      </dgm:t>
    </dgm:pt>
    <dgm:pt modelId="{3C8BC952-64D5-45F7-9453-61ADA290E7F5}" type="parTrans" cxnId="{1CB9C480-D765-4D8C-AA14-C847AFE72684}">
      <dgm:prSet/>
      <dgm:spPr/>
      <dgm:t>
        <a:bodyPr/>
        <a:lstStyle/>
        <a:p>
          <a:endParaRPr lang="ru-RU"/>
        </a:p>
      </dgm:t>
    </dgm:pt>
    <dgm:pt modelId="{56AB5E31-F9B7-4B60-8B63-D2CDA3CC2359}" type="pres">
      <dgm:prSet presAssocID="{C797B29B-27CD-44C2-9EF8-410AD621867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A9FEC7-80EA-47A6-8C82-BF493F558703}" type="pres">
      <dgm:prSet presAssocID="{8E4494C4-8E6E-4B03-A3BC-DF4628F1765F}" presName="vertOne" presStyleCnt="0"/>
      <dgm:spPr/>
    </dgm:pt>
    <dgm:pt modelId="{A467AD19-2B96-4281-82A1-E9219FE117C6}" type="pres">
      <dgm:prSet presAssocID="{8E4494C4-8E6E-4B03-A3BC-DF4628F1765F}" presName="txOne" presStyleLbl="node0" presStyleIdx="0" presStyleCnt="1" custScaleX="76806" custScaleY="12658" custLinFactNeighborX="-3856" custLinFactNeighborY="-776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41A7FF-6F7B-43F6-B6E4-FD644EE56C70}" type="pres">
      <dgm:prSet presAssocID="{8E4494C4-8E6E-4B03-A3BC-DF4628F1765F}" presName="parTransOne" presStyleCnt="0"/>
      <dgm:spPr/>
    </dgm:pt>
    <dgm:pt modelId="{43FD8EFC-89B2-4CC1-AA59-0B0229B1BF39}" type="pres">
      <dgm:prSet presAssocID="{8E4494C4-8E6E-4B03-A3BC-DF4628F1765F}" presName="horzOne" presStyleCnt="0"/>
      <dgm:spPr/>
    </dgm:pt>
    <dgm:pt modelId="{8E666113-AF2C-4AC7-AF28-4895B6634BF0}" type="pres">
      <dgm:prSet presAssocID="{F4919B85-761A-4344-BFB9-0F618B16506D}" presName="vertTwo" presStyleCnt="0"/>
      <dgm:spPr/>
    </dgm:pt>
    <dgm:pt modelId="{744B3FC0-B80E-4F76-B9A7-71BC93C58693}" type="pres">
      <dgm:prSet presAssocID="{F4919B85-761A-4344-BFB9-0F618B16506D}" presName="txTwo" presStyleLbl="node2" presStyleIdx="0" presStyleCnt="2" custScaleX="252764" custScaleY="58585" custLinFactY="14721" custLinFactNeighborX="1418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EFAEEA-A5A5-439A-A233-B5C00B921279}" type="pres">
      <dgm:prSet presAssocID="{F4919B85-761A-4344-BFB9-0F618B16506D}" presName="parTransTwo" presStyleCnt="0"/>
      <dgm:spPr/>
    </dgm:pt>
    <dgm:pt modelId="{7ED8752E-2479-4767-AC67-698FD7EEBEB8}" type="pres">
      <dgm:prSet presAssocID="{F4919B85-761A-4344-BFB9-0F618B16506D}" presName="horzTwo" presStyleCnt="0"/>
      <dgm:spPr/>
    </dgm:pt>
    <dgm:pt modelId="{1F0988DD-F894-4C3A-86AD-B29D3E90D38F}" type="pres">
      <dgm:prSet presAssocID="{43E53FEB-3003-4EBE-AD75-B92E46966D99}" presName="vertThree" presStyleCnt="0"/>
      <dgm:spPr/>
    </dgm:pt>
    <dgm:pt modelId="{5F2D24E0-7594-446B-A1F5-10B2831F1742}" type="pres">
      <dgm:prSet presAssocID="{43E53FEB-3003-4EBE-AD75-B92E46966D99}" presName="txThree" presStyleLbl="node3" presStyleIdx="0" presStyleCnt="3" custScaleX="311843" custScaleY="17240" custLinFactX="-33784" custLinFactNeighborX="-100000" custLinFactNeighborY="-697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DD9E40-E706-4762-B5B2-D877B91800E1}" type="pres">
      <dgm:prSet presAssocID="{43E53FEB-3003-4EBE-AD75-B92E46966D99}" presName="horzThree" presStyleCnt="0"/>
      <dgm:spPr/>
    </dgm:pt>
    <dgm:pt modelId="{A49E4F9F-7639-4F19-9381-A25F54B2F581}" type="pres">
      <dgm:prSet presAssocID="{896F0920-CD83-42D9-BE44-7B120A291498}" presName="sibSpaceTwo" presStyleCnt="0"/>
      <dgm:spPr/>
    </dgm:pt>
    <dgm:pt modelId="{FDDC43AB-75AE-483A-80F3-80DDF98792CD}" type="pres">
      <dgm:prSet presAssocID="{F3A35432-046B-42DD-B5F7-C6E23790E237}" presName="vertTwo" presStyleCnt="0"/>
      <dgm:spPr/>
    </dgm:pt>
    <dgm:pt modelId="{36E9D0C9-C203-4AC4-9D80-F9E8EC5DAEFD}" type="pres">
      <dgm:prSet presAssocID="{F3A35432-046B-42DD-B5F7-C6E23790E237}" presName="txTwo" presStyleLbl="node2" presStyleIdx="1" presStyleCnt="2" custScaleX="80469" custScaleY="50769" custLinFactY="21111" custLinFactNeighborX="557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148E8D-A044-4799-9C2D-F32C94D1891F}" type="pres">
      <dgm:prSet presAssocID="{F3A35432-046B-42DD-B5F7-C6E23790E237}" presName="parTransTwo" presStyleCnt="0"/>
      <dgm:spPr/>
    </dgm:pt>
    <dgm:pt modelId="{683E3455-13CE-41F9-8C12-E755E195F0F1}" type="pres">
      <dgm:prSet presAssocID="{F3A35432-046B-42DD-B5F7-C6E23790E237}" presName="horzTwo" presStyleCnt="0"/>
      <dgm:spPr/>
    </dgm:pt>
    <dgm:pt modelId="{4F9ED0D2-3745-4EA2-B716-623607E947A9}" type="pres">
      <dgm:prSet presAssocID="{52CA34DD-BF06-4398-8064-51CD6187D045}" presName="vertThree" presStyleCnt="0"/>
      <dgm:spPr/>
    </dgm:pt>
    <dgm:pt modelId="{4FAA8E62-D6DF-4EE4-BC8E-31CA6A7535E6}" type="pres">
      <dgm:prSet presAssocID="{52CA34DD-BF06-4398-8064-51CD6187D045}" presName="txThree" presStyleLbl="node3" presStyleIdx="1" presStyleCnt="3" custScaleX="306447" custScaleY="17196" custLinFactX="-100000" custLinFactNeighborX="-171093" custLinFactNeighborY="-620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6822A7-28D8-4C95-B68E-2AE3BF50DE50}" type="pres">
      <dgm:prSet presAssocID="{52CA34DD-BF06-4398-8064-51CD6187D045}" presName="horzThree" presStyleCnt="0"/>
      <dgm:spPr/>
    </dgm:pt>
    <dgm:pt modelId="{6A58F911-2DE7-4851-8587-0D23482B8A99}" type="pres">
      <dgm:prSet presAssocID="{C0C6E413-EB81-4B9A-9C03-8E0BB4AAD306}" presName="sibSpaceThree" presStyleCnt="0"/>
      <dgm:spPr/>
    </dgm:pt>
    <dgm:pt modelId="{51116323-C8C4-4EBD-9DEA-A63162E52064}" type="pres">
      <dgm:prSet presAssocID="{1F2E64E7-26AD-4BC6-BBF7-8B62A80007CA}" presName="vertThree" presStyleCnt="0"/>
      <dgm:spPr/>
    </dgm:pt>
    <dgm:pt modelId="{62587EF7-4F68-4888-A64E-F37A694F8CD8}" type="pres">
      <dgm:prSet presAssocID="{1F2E64E7-26AD-4BC6-BBF7-8B62A80007CA}" presName="txThree" presStyleLbl="node3" presStyleIdx="2" presStyleCnt="3" custAng="0" custScaleX="284936" custScaleY="15831" custLinFactX="-59227" custLinFactNeighborX="-100000" custLinFactNeighborY="-613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9669F-DDC9-43F7-B760-3A4470550367}" type="pres">
      <dgm:prSet presAssocID="{1F2E64E7-26AD-4BC6-BBF7-8B62A80007CA}" presName="horzThree" presStyleCnt="0"/>
      <dgm:spPr/>
    </dgm:pt>
  </dgm:ptLst>
  <dgm:cxnLst>
    <dgm:cxn modelId="{C3300E40-B4E3-49E4-AE15-8BBBFCA310F6}" type="presOf" srcId="{1F2E64E7-26AD-4BC6-BBF7-8B62A80007CA}" destId="{62587EF7-4F68-4888-A64E-F37A694F8CD8}" srcOrd="0" destOrd="0" presId="urn:microsoft.com/office/officeart/2005/8/layout/hierarchy4"/>
    <dgm:cxn modelId="{FCBC5FD5-4795-4957-8304-3F47071A844E}" srcId="{F3A35432-046B-42DD-B5F7-C6E23790E237}" destId="{52CA34DD-BF06-4398-8064-51CD6187D045}" srcOrd="0" destOrd="0" parTransId="{21380431-DADC-4567-AC0E-D37BBA81926A}" sibTransId="{C0C6E413-EB81-4B9A-9C03-8E0BB4AAD306}"/>
    <dgm:cxn modelId="{EFDDF697-5A51-47C5-B71C-247013A779A6}" type="presOf" srcId="{F3A35432-046B-42DD-B5F7-C6E23790E237}" destId="{36E9D0C9-C203-4AC4-9D80-F9E8EC5DAEFD}" srcOrd="0" destOrd="0" presId="urn:microsoft.com/office/officeart/2005/8/layout/hierarchy4"/>
    <dgm:cxn modelId="{F4B53696-49E4-4FB2-8782-255EC4B236C7}" srcId="{C797B29B-27CD-44C2-9EF8-410AD621867F}" destId="{8E4494C4-8E6E-4B03-A3BC-DF4628F1765F}" srcOrd="0" destOrd="0" parTransId="{A1DCD921-5547-4DC6-BCDF-4917B5B96E9A}" sibTransId="{67F64873-0C66-470B-9558-665CF8C36285}"/>
    <dgm:cxn modelId="{79EBCAC0-1508-42F7-85C8-8C0BBAC54596}" type="presOf" srcId="{F4919B85-761A-4344-BFB9-0F618B16506D}" destId="{744B3FC0-B80E-4F76-B9A7-71BC93C58693}" srcOrd="0" destOrd="0" presId="urn:microsoft.com/office/officeart/2005/8/layout/hierarchy4"/>
    <dgm:cxn modelId="{E1392677-4661-4359-88AA-6C82AE91B11D}" srcId="{F4919B85-761A-4344-BFB9-0F618B16506D}" destId="{43E53FEB-3003-4EBE-AD75-B92E46966D99}" srcOrd="0" destOrd="0" parTransId="{18B0189E-B45D-420C-A809-7ADD9FDC31AB}" sibTransId="{24426E97-8A66-454E-9757-E3242FC3C929}"/>
    <dgm:cxn modelId="{A4C5C905-FD05-4A32-9846-4939B6A2DBFA}" type="presOf" srcId="{C797B29B-27CD-44C2-9EF8-410AD621867F}" destId="{56AB5E31-F9B7-4B60-8B63-D2CDA3CC2359}" srcOrd="0" destOrd="0" presId="urn:microsoft.com/office/officeart/2005/8/layout/hierarchy4"/>
    <dgm:cxn modelId="{B01D9A26-6790-4E16-80E0-7BBDEDD13D8F}" srcId="{8E4494C4-8E6E-4B03-A3BC-DF4628F1765F}" destId="{F3A35432-046B-42DD-B5F7-C6E23790E237}" srcOrd="1" destOrd="0" parTransId="{04B5D31C-4DF3-4E3E-AC1D-4F7B14987568}" sibTransId="{395D727E-DF2F-4E53-8543-36CED3C2428A}"/>
    <dgm:cxn modelId="{F6FEB0AF-00D1-4C6E-A883-173C0FC169ED}" type="presOf" srcId="{52CA34DD-BF06-4398-8064-51CD6187D045}" destId="{4FAA8E62-D6DF-4EE4-BC8E-31CA6A7535E6}" srcOrd="0" destOrd="0" presId="urn:microsoft.com/office/officeart/2005/8/layout/hierarchy4"/>
    <dgm:cxn modelId="{42C3FD1C-8755-41D3-A842-82A3FB92F8CE}" type="presOf" srcId="{8E4494C4-8E6E-4B03-A3BC-DF4628F1765F}" destId="{A467AD19-2B96-4281-82A1-E9219FE117C6}" srcOrd="0" destOrd="0" presId="urn:microsoft.com/office/officeart/2005/8/layout/hierarchy4"/>
    <dgm:cxn modelId="{BE95D588-2ADC-44B9-BE60-C99BD91707F9}" type="presOf" srcId="{43E53FEB-3003-4EBE-AD75-B92E46966D99}" destId="{5F2D24E0-7594-446B-A1F5-10B2831F1742}" srcOrd="0" destOrd="0" presId="urn:microsoft.com/office/officeart/2005/8/layout/hierarchy4"/>
    <dgm:cxn modelId="{1CB9C480-D765-4D8C-AA14-C847AFE72684}" srcId="{8E4494C4-8E6E-4B03-A3BC-DF4628F1765F}" destId="{F4919B85-761A-4344-BFB9-0F618B16506D}" srcOrd="0" destOrd="0" parTransId="{3C8BC952-64D5-45F7-9453-61ADA290E7F5}" sibTransId="{896F0920-CD83-42D9-BE44-7B120A291498}"/>
    <dgm:cxn modelId="{DB11DDE8-5F1A-4EAF-AADC-8A16AD619CBF}" srcId="{F3A35432-046B-42DD-B5F7-C6E23790E237}" destId="{1F2E64E7-26AD-4BC6-BBF7-8B62A80007CA}" srcOrd="1" destOrd="0" parTransId="{572BAF55-C250-45F2-95A6-FA7BA03185AE}" sibTransId="{4D574F0A-C2D4-46A7-9C63-10D39AE1674A}"/>
    <dgm:cxn modelId="{2C11432C-F4D6-40F3-AD9B-60F24AB6D2F4}" type="presParOf" srcId="{56AB5E31-F9B7-4B60-8B63-D2CDA3CC2359}" destId="{AEA9FEC7-80EA-47A6-8C82-BF493F558703}" srcOrd="0" destOrd="0" presId="urn:microsoft.com/office/officeart/2005/8/layout/hierarchy4"/>
    <dgm:cxn modelId="{49F4E4A8-4563-4B73-9BCC-EA22F30D5393}" type="presParOf" srcId="{AEA9FEC7-80EA-47A6-8C82-BF493F558703}" destId="{A467AD19-2B96-4281-82A1-E9219FE117C6}" srcOrd="0" destOrd="0" presId="urn:microsoft.com/office/officeart/2005/8/layout/hierarchy4"/>
    <dgm:cxn modelId="{14958CB0-A141-4E99-8883-48C2958DA36D}" type="presParOf" srcId="{AEA9FEC7-80EA-47A6-8C82-BF493F558703}" destId="{6641A7FF-6F7B-43F6-B6E4-FD644EE56C70}" srcOrd="1" destOrd="0" presId="urn:microsoft.com/office/officeart/2005/8/layout/hierarchy4"/>
    <dgm:cxn modelId="{52F45941-B1AF-4A87-ACA7-9E8421F819B1}" type="presParOf" srcId="{AEA9FEC7-80EA-47A6-8C82-BF493F558703}" destId="{43FD8EFC-89B2-4CC1-AA59-0B0229B1BF39}" srcOrd="2" destOrd="0" presId="urn:microsoft.com/office/officeart/2005/8/layout/hierarchy4"/>
    <dgm:cxn modelId="{F4BD6012-BCAC-428A-8509-6A66D0AE62F9}" type="presParOf" srcId="{43FD8EFC-89B2-4CC1-AA59-0B0229B1BF39}" destId="{8E666113-AF2C-4AC7-AF28-4895B6634BF0}" srcOrd="0" destOrd="0" presId="urn:microsoft.com/office/officeart/2005/8/layout/hierarchy4"/>
    <dgm:cxn modelId="{E73A405B-8DFF-4B41-9972-CFD930430343}" type="presParOf" srcId="{8E666113-AF2C-4AC7-AF28-4895B6634BF0}" destId="{744B3FC0-B80E-4F76-B9A7-71BC93C58693}" srcOrd="0" destOrd="0" presId="urn:microsoft.com/office/officeart/2005/8/layout/hierarchy4"/>
    <dgm:cxn modelId="{7D7D11EC-D6BA-4CAB-9599-BF9AE0197A3F}" type="presParOf" srcId="{8E666113-AF2C-4AC7-AF28-4895B6634BF0}" destId="{49EFAEEA-A5A5-439A-A233-B5C00B921279}" srcOrd="1" destOrd="0" presId="urn:microsoft.com/office/officeart/2005/8/layout/hierarchy4"/>
    <dgm:cxn modelId="{E773F652-4AAF-482A-83DA-B2A85ECA85BD}" type="presParOf" srcId="{8E666113-AF2C-4AC7-AF28-4895B6634BF0}" destId="{7ED8752E-2479-4767-AC67-698FD7EEBEB8}" srcOrd="2" destOrd="0" presId="urn:microsoft.com/office/officeart/2005/8/layout/hierarchy4"/>
    <dgm:cxn modelId="{535BEB05-21F5-4412-B2C6-F6E3F1F1844E}" type="presParOf" srcId="{7ED8752E-2479-4767-AC67-698FD7EEBEB8}" destId="{1F0988DD-F894-4C3A-86AD-B29D3E90D38F}" srcOrd="0" destOrd="0" presId="urn:microsoft.com/office/officeart/2005/8/layout/hierarchy4"/>
    <dgm:cxn modelId="{AF2055C5-7008-444E-B15D-53C2A21E915C}" type="presParOf" srcId="{1F0988DD-F894-4C3A-86AD-B29D3E90D38F}" destId="{5F2D24E0-7594-446B-A1F5-10B2831F1742}" srcOrd="0" destOrd="0" presId="urn:microsoft.com/office/officeart/2005/8/layout/hierarchy4"/>
    <dgm:cxn modelId="{EBC4291E-288E-4139-B3AF-245CF2FAFF64}" type="presParOf" srcId="{1F0988DD-F894-4C3A-86AD-B29D3E90D38F}" destId="{C6DD9E40-E706-4762-B5B2-D877B91800E1}" srcOrd="1" destOrd="0" presId="urn:microsoft.com/office/officeart/2005/8/layout/hierarchy4"/>
    <dgm:cxn modelId="{102AF582-C214-4071-99E0-F0A72CF4BAFE}" type="presParOf" srcId="{43FD8EFC-89B2-4CC1-AA59-0B0229B1BF39}" destId="{A49E4F9F-7639-4F19-9381-A25F54B2F581}" srcOrd="1" destOrd="0" presId="urn:microsoft.com/office/officeart/2005/8/layout/hierarchy4"/>
    <dgm:cxn modelId="{BE17AC46-3E7D-4ECC-A54F-46D58D3AD584}" type="presParOf" srcId="{43FD8EFC-89B2-4CC1-AA59-0B0229B1BF39}" destId="{FDDC43AB-75AE-483A-80F3-80DDF98792CD}" srcOrd="2" destOrd="0" presId="urn:microsoft.com/office/officeart/2005/8/layout/hierarchy4"/>
    <dgm:cxn modelId="{5610A844-CE11-44FB-B9B4-0D6D0EE3D534}" type="presParOf" srcId="{FDDC43AB-75AE-483A-80F3-80DDF98792CD}" destId="{36E9D0C9-C203-4AC4-9D80-F9E8EC5DAEFD}" srcOrd="0" destOrd="0" presId="urn:microsoft.com/office/officeart/2005/8/layout/hierarchy4"/>
    <dgm:cxn modelId="{260B821E-4202-4E65-B7DA-D01AB43DF91A}" type="presParOf" srcId="{FDDC43AB-75AE-483A-80F3-80DDF98792CD}" destId="{1E148E8D-A044-4799-9C2D-F32C94D1891F}" srcOrd="1" destOrd="0" presId="urn:microsoft.com/office/officeart/2005/8/layout/hierarchy4"/>
    <dgm:cxn modelId="{8189EE74-0767-4AC3-AE43-2C14ACA05A8E}" type="presParOf" srcId="{FDDC43AB-75AE-483A-80F3-80DDF98792CD}" destId="{683E3455-13CE-41F9-8C12-E755E195F0F1}" srcOrd="2" destOrd="0" presId="urn:microsoft.com/office/officeart/2005/8/layout/hierarchy4"/>
    <dgm:cxn modelId="{98FC35AC-716F-408C-9296-257422D7B0B1}" type="presParOf" srcId="{683E3455-13CE-41F9-8C12-E755E195F0F1}" destId="{4F9ED0D2-3745-4EA2-B716-623607E947A9}" srcOrd="0" destOrd="0" presId="urn:microsoft.com/office/officeart/2005/8/layout/hierarchy4"/>
    <dgm:cxn modelId="{69D1955E-DAB2-479C-A530-0B2CB0F291B1}" type="presParOf" srcId="{4F9ED0D2-3745-4EA2-B716-623607E947A9}" destId="{4FAA8E62-D6DF-4EE4-BC8E-31CA6A7535E6}" srcOrd="0" destOrd="0" presId="urn:microsoft.com/office/officeart/2005/8/layout/hierarchy4"/>
    <dgm:cxn modelId="{14E0FE1A-479F-4E94-AE8D-EB9E1E798CE0}" type="presParOf" srcId="{4F9ED0D2-3745-4EA2-B716-623607E947A9}" destId="{0E6822A7-28D8-4C95-B68E-2AE3BF50DE50}" srcOrd="1" destOrd="0" presId="urn:microsoft.com/office/officeart/2005/8/layout/hierarchy4"/>
    <dgm:cxn modelId="{546F32E2-4663-432F-86EB-56E7391D202E}" type="presParOf" srcId="{683E3455-13CE-41F9-8C12-E755E195F0F1}" destId="{6A58F911-2DE7-4851-8587-0D23482B8A99}" srcOrd="1" destOrd="0" presId="urn:microsoft.com/office/officeart/2005/8/layout/hierarchy4"/>
    <dgm:cxn modelId="{AF204F4F-6FDE-46DF-8143-0E6250AFA3F9}" type="presParOf" srcId="{683E3455-13CE-41F9-8C12-E755E195F0F1}" destId="{51116323-C8C4-4EBD-9DEA-A63162E52064}" srcOrd="2" destOrd="0" presId="urn:microsoft.com/office/officeart/2005/8/layout/hierarchy4"/>
    <dgm:cxn modelId="{ECADA129-CFCE-4EBA-855D-781070FA31E9}" type="presParOf" srcId="{51116323-C8C4-4EBD-9DEA-A63162E52064}" destId="{62587EF7-4F68-4888-A64E-F37A694F8CD8}" srcOrd="0" destOrd="0" presId="urn:microsoft.com/office/officeart/2005/8/layout/hierarchy4"/>
    <dgm:cxn modelId="{73DC2A7B-77F9-4E5C-932E-229FD21B168E}" type="presParOf" srcId="{51116323-C8C4-4EBD-9DEA-A63162E52064}" destId="{F019669F-DDC9-43F7-B760-3A4470550367}" srcOrd="1" destOrd="0" presId="urn:microsoft.com/office/officeart/2005/8/layout/hierarchy4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53C58-296A-469D-A6D2-BF1A05FA9221}">
      <dsp:nvSpPr>
        <dsp:cNvPr id="0" name=""/>
        <dsp:cNvSpPr/>
      </dsp:nvSpPr>
      <dsp:spPr>
        <a:xfrm>
          <a:off x="-226708" y="0"/>
          <a:ext cx="6720404" cy="6787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  <a:latin typeface="Amazing Grotesk Ultra"/>
            </a:rPr>
            <a:t>                           </a:t>
          </a:r>
          <a:r>
            <a:rPr lang="en-US" sz="1600" b="1" kern="1200" dirty="0">
              <a:solidFill>
                <a:schemeClr val="bg1"/>
              </a:solidFill>
              <a:latin typeface="Amazing Grotesk Ultra"/>
            </a:rPr>
            <a:t> </a:t>
          </a:r>
          <a:r>
            <a:rPr lang="ru-RU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«финансовая грамотность»</a:t>
          </a:r>
        </a:p>
      </dsp:txBody>
      <dsp:txXfrm>
        <a:off x="-206827" y="19881"/>
        <a:ext cx="5865702" cy="639022"/>
      </dsp:txXfrm>
    </dsp:sp>
    <dsp:sp modelId="{F61E1DFF-606C-4932-B20B-3EB83A8E1506}">
      <dsp:nvSpPr>
        <dsp:cNvPr id="0" name=""/>
        <dsp:cNvSpPr/>
      </dsp:nvSpPr>
      <dsp:spPr>
        <a:xfrm>
          <a:off x="317051" y="820057"/>
          <a:ext cx="5712346" cy="678784"/>
        </a:xfrm>
        <a:prstGeom prst="roundRect">
          <a:avLst>
            <a:gd name="adj" fmla="val 10000"/>
          </a:avLst>
        </a:prstGeom>
        <a:solidFill>
          <a:schemeClr val="accent5">
            <a:hueOff val="-138764"/>
            <a:satOff val="-13263"/>
            <a:lumOff val="-1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«финансовое образование»</a:t>
          </a:r>
        </a:p>
      </dsp:txBody>
      <dsp:txXfrm>
        <a:off x="336932" y="839938"/>
        <a:ext cx="4727344" cy="639022"/>
      </dsp:txXfrm>
    </dsp:sp>
    <dsp:sp modelId="{35AF07DB-6F51-4492-AE8C-C2E4FA9F1616}">
      <dsp:nvSpPr>
        <dsp:cNvPr id="0" name=""/>
        <dsp:cNvSpPr/>
      </dsp:nvSpPr>
      <dsp:spPr>
        <a:xfrm>
          <a:off x="853413" y="1569080"/>
          <a:ext cx="5712346" cy="678784"/>
        </a:xfrm>
        <a:prstGeom prst="roundRect">
          <a:avLst>
            <a:gd name="adj" fmla="val 10000"/>
          </a:avLst>
        </a:prstGeom>
        <a:solidFill>
          <a:schemeClr val="accent5">
            <a:hueOff val="-277527"/>
            <a:satOff val="-26527"/>
            <a:lumOff val="-266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1" kern="1200" dirty="0"/>
            <a:t>«основы финансово  грамотного поведения»</a:t>
          </a:r>
          <a:endParaRPr lang="ru-RU" sz="1800" b="1" kern="1200" dirty="0"/>
        </a:p>
      </dsp:txBody>
      <dsp:txXfrm>
        <a:off x="873294" y="1588961"/>
        <a:ext cx="4727344" cy="639022"/>
      </dsp:txXfrm>
    </dsp:sp>
    <dsp:sp modelId="{045F8192-EBC9-49A2-B842-2B3D7602BAE7}">
      <dsp:nvSpPr>
        <dsp:cNvPr id="0" name=""/>
        <dsp:cNvSpPr/>
      </dsp:nvSpPr>
      <dsp:spPr>
        <a:xfrm>
          <a:off x="5523151" y="514744"/>
          <a:ext cx="441209" cy="44120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5622423" y="514744"/>
        <a:ext cx="242665" cy="332010"/>
      </dsp:txXfrm>
    </dsp:sp>
    <dsp:sp modelId="{F915268F-FFA4-469B-B356-548F902A3E89}">
      <dsp:nvSpPr>
        <dsp:cNvPr id="0" name=""/>
        <dsp:cNvSpPr/>
      </dsp:nvSpPr>
      <dsp:spPr>
        <a:xfrm>
          <a:off x="6027181" y="1302134"/>
          <a:ext cx="441209" cy="44120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02232"/>
            <a:satOff val="-24813"/>
            <a:lumOff val="-697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6126453" y="1302134"/>
        <a:ext cx="242665" cy="332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5A2CE-EE90-4238-BCAA-4C90A818B0CE}">
      <dsp:nvSpPr>
        <dsp:cNvPr id="0" name=""/>
        <dsp:cNvSpPr/>
      </dsp:nvSpPr>
      <dsp:spPr>
        <a:xfrm>
          <a:off x="3692" y="0"/>
          <a:ext cx="2300253" cy="436235"/>
        </a:xfrm>
        <a:prstGeom prst="chevron">
          <a:avLst/>
        </a:prstGeom>
        <a:gradFill rotWithShape="0">
          <a:gsLst>
            <a:gs pos="0">
              <a:srgbClr val="39639D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rgbClr>
            </a:gs>
            <a:gs pos="25000">
              <a:srgbClr val="39639D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rgbClr>
            </a:gs>
            <a:gs pos="50000">
              <a:srgbClr val="39639D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rgbClr>
            </a:gs>
            <a:gs pos="65000">
              <a:srgbClr val="39639D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rgbClr>
            </a:gs>
            <a:gs pos="80000">
              <a:srgbClr val="39639D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rgbClr>
            </a:gs>
            <a:gs pos="100000">
              <a:srgbClr val="39639D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rgb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Участие в профессиональных конкурс</a:t>
          </a:r>
        </a:p>
      </dsp:txBody>
      <dsp:txXfrm>
        <a:off x="221810" y="0"/>
        <a:ext cx="1864018" cy="436235"/>
      </dsp:txXfrm>
    </dsp:sp>
    <dsp:sp modelId="{37356FF7-28EA-4DA5-89FB-CAC24857D3CC}">
      <dsp:nvSpPr>
        <dsp:cNvPr id="0" name=""/>
        <dsp:cNvSpPr/>
      </dsp:nvSpPr>
      <dsp:spPr>
        <a:xfrm>
          <a:off x="2104265" y="0"/>
          <a:ext cx="1729513" cy="436235"/>
        </a:xfrm>
        <a:prstGeom prst="chevron">
          <a:avLst/>
        </a:prstGeom>
        <a:gradFill rotWithShape="0">
          <a:gsLst>
            <a:gs pos="0">
              <a:srgbClr val="39639D">
                <a:hueOff val="609020"/>
                <a:satOff val="-10536"/>
                <a:lumOff val="-2255"/>
                <a:alphaOff val="0"/>
                <a:tint val="75000"/>
                <a:shade val="85000"/>
                <a:satMod val="230000"/>
              </a:srgbClr>
            </a:gs>
            <a:gs pos="25000">
              <a:srgbClr val="39639D">
                <a:hueOff val="609020"/>
                <a:satOff val="-10536"/>
                <a:lumOff val="-2255"/>
                <a:alphaOff val="0"/>
                <a:tint val="90000"/>
                <a:shade val="70000"/>
                <a:satMod val="220000"/>
              </a:srgbClr>
            </a:gs>
            <a:gs pos="50000">
              <a:srgbClr val="39639D">
                <a:hueOff val="609020"/>
                <a:satOff val="-10536"/>
                <a:lumOff val="-2255"/>
                <a:alphaOff val="0"/>
                <a:tint val="90000"/>
                <a:shade val="58000"/>
                <a:satMod val="225000"/>
              </a:srgbClr>
            </a:gs>
            <a:gs pos="65000">
              <a:srgbClr val="39639D">
                <a:hueOff val="609020"/>
                <a:satOff val="-10536"/>
                <a:lumOff val="-2255"/>
                <a:alphaOff val="0"/>
                <a:tint val="90000"/>
                <a:shade val="58000"/>
                <a:satMod val="225000"/>
              </a:srgbClr>
            </a:gs>
            <a:gs pos="80000">
              <a:srgbClr val="39639D">
                <a:hueOff val="609020"/>
                <a:satOff val="-10536"/>
                <a:lumOff val="-2255"/>
                <a:alphaOff val="0"/>
                <a:tint val="90000"/>
                <a:shade val="69000"/>
                <a:satMod val="220000"/>
              </a:srgbClr>
            </a:gs>
            <a:gs pos="100000">
              <a:srgbClr val="39639D">
                <a:hueOff val="609020"/>
                <a:satOff val="-10536"/>
                <a:lumOff val="-2255"/>
                <a:alphaOff val="0"/>
                <a:tint val="77000"/>
                <a:shade val="80000"/>
                <a:satMod val="230000"/>
              </a:srgb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Презентация опыта работы</a:t>
          </a:r>
        </a:p>
      </dsp:txBody>
      <dsp:txXfrm>
        <a:off x="2322383" y="0"/>
        <a:ext cx="1293278" cy="436235"/>
      </dsp:txXfrm>
    </dsp:sp>
    <dsp:sp modelId="{EC826250-9E23-4FFD-AED2-0F69B1E86646}">
      <dsp:nvSpPr>
        <dsp:cNvPr id="0" name=""/>
        <dsp:cNvSpPr/>
      </dsp:nvSpPr>
      <dsp:spPr>
        <a:xfrm>
          <a:off x="3685160" y="0"/>
          <a:ext cx="1729513" cy="436235"/>
        </a:xfrm>
        <a:prstGeom prst="chevron">
          <a:avLst/>
        </a:prstGeom>
        <a:gradFill rotWithShape="0">
          <a:gsLst>
            <a:gs pos="0">
              <a:srgbClr val="39639D">
                <a:hueOff val="1218040"/>
                <a:satOff val="-21072"/>
                <a:lumOff val="-4510"/>
                <a:alphaOff val="0"/>
                <a:tint val="75000"/>
                <a:shade val="85000"/>
                <a:satMod val="230000"/>
              </a:srgbClr>
            </a:gs>
            <a:gs pos="25000">
              <a:srgbClr val="39639D">
                <a:hueOff val="1218040"/>
                <a:satOff val="-21072"/>
                <a:lumOff val="-4510"/>
                <a:alphaOff val="0"/>
                <a:tint val="90000"/>
                <a:shade val="70000"/>
                <a:satMod val="220000"/>
              </a:srgbClr>
            </a:gs>
            <a:gs pos="50000">
              <a:srgbClr val="39639D">
                <a:hueOff val="1218040"/>
                <a:satOff val="-21072"/>
                <a:lumOff val="-4510"/>
                <a:alphaOff val="0"/>
                <a:tint val="90000"/>
                <a:shade val="58000"/>
                <a:satMod val="225000"/>
              </a:srgbClr>
            </a:gs>
            <a:gs pos="65000">
              <a:srgbClr val="39639D">
                <a:hueOff val="1218040"/>
                <a:satOff val="-21072"/>
                <a:lumOff val="-4510"/>
                <a:alphaOff val="0"/>
                <a:tint val="90000"/>
                <a:shade val="58000"/>
                <a:satMod val="225000"/>
              </a:srgbClr>
            </a:gs>
            <a:gs pos="80000">
              <a:srgbClr val="39639D">
                <a:hueOff val="1218040"/>
                <a:satOff val="-21072"/>
                <a:lumOff val="-4510"/>
                <a:alphaOff val="0"/>
                <a:tint val="90000"/>
                <a:shade val="69000"/>
                <a:satMod val="220000"/>
              </a:srgbClr>
            </a:gs>
            <a:gs pos="100000">
              <a:srgbClr val="39639D">
                <a:hueOff val="1218040"/>
                <a:satOff val="-21072"/>
                <a:lumOff val="-4510"/>
                <a:alphaOff val="0"/>
                <a:tint val="77000"/>
                <a:shade val="80000"/>
                <a:satMod val="230000"/>
              </a:srgb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Внедрение инновационных технологий</a:t>
          </a:r>
        </a:p>
      </dsp:txBody>
      <dsp:txXfrm>
        <a:off x="3903278" y="0"/>
        <a:ext cx="1293278" cy="436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7AD19-2B96-4281-82A1-E9219FE117C6}">
      <dsp:nvSpPr>
        <dsp:cNvPr id="0" name=""/>
        <dsp:cNvSpPr/>
      </dsp:nvSpPr>
      <dsp:spPr>
        <a:xfrm>
          <a:off x="387130" y="0"/>
          <a:ext cx="5923954" cy="7991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</a:rPr>
            <a:t>ИГРОВАЯ ТЕХНОЛОГИЯ «АДВЕНТ-КАЛЕНДАРЬ»</a:t>
          </a:r>
        </a:p>
      </dsp:txBody>
      <dsp:txXfrm>
        <a:off x="410537" y="23407"/>
        <a:ext cx="5877140" cy="752367"/>
      </dsp:txXfrm>
    </dsp:sp>
    <dsp:sp modelId="{744B3FC0-B80E-4F76-B9A7-71BC93C58693}">
      <dsp:nvSpPr>
        <dsp:cNvPr id="0" name=""/>
        <dsp:cNvSpPr/>
      </dsp:nvSpPr>
      <dsp:spPr>
        <a:xfrm>
          <a:off x="72012" y="2655331"/>
          <a:ext cx="3500616" cy="131021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02060"/>
              </a:solidFill>
              <a:latin typeface="Amazing Grotesk Ultra" panose="020B0604020202020204" charset="0"/>
            </a:rPr>
            <a:t>СЛОВО «АДВЕНТ» ПРОИСХОДИТ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02060"/>
              </a:solidFill>
              <a:latin typeface="Amazing Grotesk Ultra" panose="020B0604020202020204" charset="0"/>
            </a:rPr>
            <a:t>ОТ ЛАТИНСКОГО ТЕРМИНА «АДВЕНТУС»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02060"/>
              </a:solidFill>
              <a:latin typeface="Amazing Grotesk Ultra" panose="020B0604020202020204" charset="0"/>
            </a:rPr>
            <a:t>И ОБОЗНАЧАЕТ «ПРИШЕСТВИЕ, ПРИХОД»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110387" y="2693706"/>
        <a:ext cx="3423866" cy="1233467"/>
      </dsp:txXfrm>
    </dsp:sp>
    <dsp:sp modelId="{5F2D24E0-7594-446B-A1F5-10B2831F1742}">
      <dsp:nvSpPr>
        <dsp:cNvPr id="0" name=""/>
        <dsp:cNvSpPr/>
      </dsp:nvSpPr>
      <dsp:spPr>
        <a:xfrm>
          <a:off x="380189" y="1273487"/>
          <a:ext cx="1213566" cy="12654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mazing Grotesk Ultra" panose="020B0604020202020204" charset="0"/>
            </a:rPr>
            <a:t>РАЗВИТИЕ КАЧЕСТВ ЛИЧНОСТИ РЕБЕНКА</a:t>
          </a:r>
          <a:endParaRPr lang="ru-RU" sz="1400" b="1" kern="1200" dirty="0"/>
        </a:p>
      </dsp:txBody>
      <dsp:txXfrm>
        <a:off x="415733" y="1309031"/>
        <a:ext cx="1142478" cy="1194335"/>
      </dsp:txXfrm>
    </dsp:sp>
    <dsp:sp modelId="{36E9D0C9-C203-4AC4-9D80-F9E8EC5DAEFD}">
      <dsp:nvSpPr>
        <dsp:cNvPr id="0" name=""/>
        <dsp:cNvSpPr/>
      </dsp:nvSpPr>
      <dsp:spPr>
        <a:xfrm>
          <a:off x="3614420" y="2754982"/>
          <a:ext cx="3082323" cy="11821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ТЕМА В АДВЕНТ-КАЛЕНДАРЕ РАСКРЫВАЕТСЯ ЧЕРЕЗ РАЗЛИЧНЫЕ ВИДЫ ДЕТСКОЙ ДЕЯТЕЛЬНОСТИ</a:t>
          </a:r>
          <a:endParaRPr lang="ru-RU" sz="14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9043" y="2789605"/>
        <a:ext cx="3013077" cy="1112886"/>
      </dsp:txXfrm>
    </dsp:sp>
    <dsp:sp modelId="{4FAA8E62-D6DF-4EE4-BC8E-31CA6A7535E6}">
      <dsp:nvSpPr>
        <dsp:cNvPr id="0" name=""/>
        <dsp:cNvSpPr/>
      </dsp:nvSpPr>
      <dsp:spPr>
        <a:xfrm>
          <a:off x="2217987" y="1210246"/>
          <a:ext cx="1768204" cy="13025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СПОСОБ ПЛАНИРОВАНИЯ</a:t>
          </a:r>
        </a:p>
      </dsp:txBody>
      <dsp:txXfrm>
        <a:off x="2256138" y="1248397"/>
        <a:ext cx="1691902" cy="1226276"/>
      </dsp:txXfrm>
    </dsp:sp>
    <dsp:sp modelId="{62587EF7-4F68-4888-A64E-F37A694F8CD8}">
      <dsp:nvSpPr>
        <dsp:cNvPr id="0" name=""/>
        <dsp:cNvSpPr/>
      </dsp:nvSpPr>
      <dsp:spPr>
        <a:xfrm>
          <a:off x="4545358" y="1204283"/>
          <a:ext cx="1293960" cy="1300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ИГРОВАЯ ФОРМА ПОЗНАНИЯ</a:t>
          </a:r>
        </a:p>
      </dsp:txBody>
      <dsp:txXfrm>
        <a:off x="4583257" y="1242182"/>
        <a:ext cx="1218162" cy="1224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945" cy="497288"/>
          </a:xfrm>
          <a:prstGeom prst="rect">
            <a:avLst/>
          </a:prstGeom>
        </p:spPr>
        <p:txBody>
          <a:bodyPr vert="horz" lIns="90436" tIns="45218" rIns="90436" bIns="452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607" y="0"/>
            <a:ext cx="2929945" cy="497288"/>
          </a:xfrm>
          <a:prstGeom prst="rect">
            <a:avLst/>
          </a:prstGeom>
        </p:spPr>
        <p:txBody>
          <a:bodyPr vert="horz" lIns="90436" tIns="45218" rIns="90436" bIns="4521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CEBB2A-D9CD-4594-A062-C27F7DE67860}" type="datetimeFigureOut">
              <a:rPr lang="ru-RU"/>
              <a:pPr>
                <a:defRPr/>
              </a:pPr>
              <a:t>30.06.2022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47713"/>
            <a:ext cx="6627813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36" tIns="45218" rIns="90436" bIns="45218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763" y="4722614"/>
            <a:ext cx="5409253" cy="4473969"/>
          </a:xfrm>
          <a:prstGeom prst="rect">
            <a:avLst/>
          </a:prstGeom>
        </p:spPr>
        <p:txBody>
          <a:bodyPr vert="horz" lIns="90436" tIns="45218" rIns="90436" bIns="45218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13"/>
            <a:ext cx="2929945" cy="497288"/>
          </a:xfrm>
          <a:prstGeom prst="rect">
            <a:avLst/>
          </a:prstGeom>
        </p:spPr>
        <p:txBody>
          <a:bodyPr vert="horz" lIns="90436" tIns="45218" rIns="90436" bIns="452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607" y="9443613"/>
            <a:ext cx="2929945" cy="497288"/>
          </a:xfrm>
          <a:prstGeom prst="rect">
            <a:avLst/>
          </a:prstGeom>
        </p:spPr>
        <p:txBody>
          <a:bodyPr vert="horz" lIns="90436" tIns="45218" rIns="90436" bIns="452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C237B8C-E577-462D-8C81-EE5F1C174D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266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7B8C-E577-462D-8C81-EE5F1C174DC9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4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7B8C-E577-462D-8C81-EE5F1C174DC9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65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7B8C-E577-462D-8C81-EE5F1C174DC9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03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7B8C-E577-462D-8C81-EE5F1C174DC9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587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7B8C-E577-462D-8C81-EE5F1C174DC9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402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7B8C-E577-462D-8C81-EE5F1C174DC9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56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7B8C-E577-462D-8C81-EE5F1C174DC9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35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6"/>
          <a:stretch>
            <a:fillRect/>
          </a:stretch>
        </p:blipFill>
        <p:spPr bwMode="auto">
          <a:xfrm>
            <a:off x="2339977" y="411960"/>
            <a:ext cx="68040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1" y="401243"/>
            <a:ext cx="13811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2339977" y="645320"/>
            <a:ext cx="6804025" cy="83099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95C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8"/>
          <a:stretch>
            <a:fillRect/>
          </a:stretch>
        </p:blipFill>
        <p:spPr bwMode="auto">
          <a:xfrm>
            <a:off x="0" y="411960"/>
            <a:ext cx="7350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3288" y="1878370"/>
            <a:ext cx="6639192" cy="110251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500" y="3201516"/>
            <a:ext cx="6631980" cy="13144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A694CCE0-48FD-42D3-8127-6857E52889B4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333A-271C-4D1B-9B66-9FE70D0A5C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6915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/>
          <p:cNvSpPr/>
          <p:nvPr userDrawn="1"/>
        </p:nvSpPr>
        <p:spPr>
          <a:xfrm>
            <a:off x="250825" y="111919"/>
            <a:ext cx="8064500" cy="32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Rectangle 8"/>
          <p:cNvSpPr/>
          <p:nvPr userDrawn="1"/>
        </p:nvSpPr>
        <p:spPr>
          <a:xfrm>
            <a:off x="236538" y="50010"/>
            <a:ext cx="8656637" cy="37742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09566" y="88106"/>
            <a:ext cx="283507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295C">
                    <a:lumMod val="90000"/>
                    <a:lumOff val="10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52388"/>
            <a:ext cx="588962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8" y="535806"/>
            <a:ext cx="8648152" cy="329364"/>
          </a:xfrm>
        </p:spPr>
        <p:txBody>
          <a:bodyPr lIns="36000" tIns="36000" rIns="36000" bIns="36000" anchor="t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51570"/>
            <a:ext cx="2808312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251520" y="1221600"/>
            <a:ext cx="2808312" cy="16741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251520" y="2944410"/>
            <a:ext cx="2808312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251520" y="3214440"/>
            <a:ext cx="2808312" cy="1625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8"/>
          </p:nvPr>
        </p:nvSpPr>
        <p:spPr>
          <a:xfrm>
            <a:off x="6084168" y="951570"/>
            <a:ext cx="2808312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9" name="Content Placeholder 2"/>
          <p:cNvSpPr>
            <a:spLocks noGrp="1"/>
          </p:cNvSpPr>
          <p:nvPr>
            <p:ph idx="19"/>
          </p:nvPr>
        </p:nvSpPr>
        <p:spPr>
          <a:xfrm>
            <a:off x="6084168" y="1221600"/>
            <a:ext cx="2808312" cy="16741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0"/>
          </p:nvPr>
        </p:nvSpPr>
        <p:spPr>
          <a:xfrm>
            <a:off x="6084168" y="2944410"/>
            <a:ext cx="2808312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Content Placeholder 2"/>
          <p:cNvSpPr>
            <a:spLocks noGrp="1"/>
          </p:cNvSpPr>
          <p:nvPr>
            <p:ph idx="21"/>
          </p:nvPr>
        </p:nvSpPr>
        <p:spPr>
          <a:xfrm>
            <a:off x="6084168" y="3214440"/>
            <a:ext cx="2808312" cy="1625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2"/>
          </p:nvPr>
        </p:nvSpPr>
        <p:spPr>
          <a:xfrm>
            <a:off x="3131840" y="951570"/>
            <a:ext cx="2880320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3" name="Content Placeholder 2"/>
          <p:cNvSpPr>
            <a:spLocks noGrp="1"/>
          </p:cNvSpPr>
          <p:nvPr>
            <p:ph idx="23"/>
          </p:nvPr>
        </p:nvSpPr>
        <p:spPr>
          <a:xfrm>
            <a:off x="3131840" y="1221600"/>
            <a:ext cx="2880320" cy="16741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24"/>
          </p:nvPr>
        </p:nvSpPr>
        <p:spPr>
          <a:xfrm>
            <a:off x="3131840" y="2944410"/>
            <a:ext cx="2880320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3131840" y="3214440"/>
            <a:ext cx="2880320" cy="1625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26"/>
          </p:nvPr>
        </p:nvSpPr>
        <p:spPr>
          <a:xfrm>
            <a:off x="7667625" y="4893469"/>
            <a:ext cx="1225550" cy="147638"/>
          </a:xfrm>
        </p:spPr>
        <p:txBody>
          <a:bodyPr rIns="0"/>
          <a:lstStyle>
            <a:lvl1pPr algn="r">
              <a:defRPr sz="1000">
                <a:solidFill>
                  <a:srgbClr val="4F4A4D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Страница </a:t>
            </a:r>
            <a:fld id="{6D9C3377-7BB9-4FF5-8A82-832C3976FD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6478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591B155F-D0E4-4549-A2F7-AC21471AF8CA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A51D8-B27D-402D-88DE-93BCE44A2A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3347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6D94015C-88FD-47DC-91D8-42531EF27F9E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2B3F-9934-439F-8618-BBE3F1D6AC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69353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E92D7353-5E02-4901-B7CB-746C1EF3FF27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7690E-8B7A-4A93-ADC2-91776E1D26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77868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415C54F3-3AA4-4864-B53F-58803E6B2B94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B23E2-CECA-4460-93F1-4CF5D31F41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13723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37854AC9-F31E-4252-A330-DC8C5FAD2258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48911-D48F-4910-95F3-2DC5FD86C7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6389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0CF289C9-D4F8-4F3E-A8DE-DBCA3628AE5F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742-E142-4B3C-9DBA-762F25F0CC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40618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247E5189-8B93-469A-9B28-E3DA51C31276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D0B03-8EBA-429B-85E0-2486A21B0A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33074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BD6A5C24-D723-474F-9B7C-0FA8AE1236ED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6B8B5-CB9A-410F-8DED-03E92D4A42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10360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313" y="4731546"/>
            <a:ext cx="2133600" cy="273844"/>
          </a:xfr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A44D0DC7-AD66-44DD-9D68-041219FEEB5D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DDF69-3F16-4D89-BDF7-1C44D4FE41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39356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250825" y="110729"/>
            <a:ext cx="8066088" cy="322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/>
          <p:nvPr userDrawn="1"/>
        </p:nvSpPr>
        <p:spPr>
          <a:xfrm>
            <a:off x="236538" y="50010"/>
            <a:ext cx="8656637" cy="377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09563" y="88106"/>
            <a:ext cx="283507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295C">
                    <a:lumMod val="90000"/>
                    <a:lumOff val="10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52388"/>
            <a:ext cx="588962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8" y="535806"/>
            <a:ext cx="8648152" cy="329364"/>
          </a:xfrm>
        </p:spPr>
        <p:txBody>
          <a:bodyPr lIns="36000" tIns="36000" rIns="36000" bIns="36000" anchor="t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51570"/>
            <a:ext cx="8640960" cy="38884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667625" y="4893469"/>
            <a:ext cx="1225550" cy="147638"/>
          </a:xfrm>
        </p:spPr>
        <p:txBody>
          <a:bodyPr rIns="0"/>
          <a:lstStyle>
            <a:lvl1pPr algn="r">
              <a:defRPr sz="1000">
                <a:solidFill>
                  <a:srgbClr val="4F4A4D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Страница </a:t>
            </a:r>
            <a:fld id="{DBB6C2A7-0D58-4F3A-A52D-14109749B5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1"/>
          </p:nvPr>
        </p:nvSpPr>
        <p:spPr>
          <a:xfrm>
            <a:off x="250825" y="4893469"/>
            <a:ext cx="1619250" cy="16311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9BAAC-F57D-4F37-BBAE-B25F9D8D07A7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6367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3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A0ACF-BA03-47DB-92E9-74C810342F41}" type="datetime1">
              <a:rPr lang="ru-RU"/>
              <a:pPr>
                <a:defRPr/>
              </a:pPr>
              <a:t>30.06.2022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FDAE1-4646-47F8-A5D8-AFADA5F42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250825" y="111919"/>
            <a:ext cx="8066088" cy="32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/>
          <p:nvPr userDrawn="1"/>
        </p:nvSpPr>
        <p:spPr>
          <a:xfrm>
            <a:off x="236538" y="50010"/>
            <a:ext cx="8656637" cy="37742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09566" y="88106"/>
            <a:ext cx="283507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295C">
                    <a:lumMod val="90000"/>
                    <a:lumOff val="10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52388"/>
            <a:ext cx="588962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8" y="535806"/>
            <a:ext cx="8648152" cy="329364"/>
          </a:xfrm>
        </p:spPr>
        <p:txBody>
          <a:bodyPr lIns="36000" tIns="36000" rIns="36000" bIns="36000" anchor="t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251520" y="1221600"/>
            <a:ext cx="4176464" cy="35643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716016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4716016" y="1221600"/>
            <a:ext cx="4176464" cy="35643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667625" y="4893469"/>
            <a:ext cx="1225550" cy="147638"/>
          </a:xfrm>
        </p:spPr>
        <p:txBody>
          <a:bodyPr rIns="0"/>
          <a:lstStyle>
            <a:lvl1pPr algn="r">
              <a:defRPr sz="1000">
                <a:solidFill>
                  <a:srgbClr val="4F4A4D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Страница </a:t>
            </a:r>
            <a:fld id="{1957F347-3179-4DF9-91E5-9C06BEA41D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30877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 userDrawn="1"/>
        </p:nvSpPr>
        <p:spPr>
          <a:xfrm>
            <a:off x="250825" y="111919"/>
            <a:ext cx="8064500" cy="32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/>
          <p:nvPr userDrawn="1"/>
        </p:nvSpPr>
        <p:spPr>
          <a:xfrm>
            <a:off x="236538" y="50010"/>
            <a:ext cx="8656637" cy="37742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09566" y="88106"/>
            <a:ext cx="283507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295C">
                    <a:lumMod val="90000"/>
                    <a:lumOff val="10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52388"/>
            <a:ext cx="588962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8" y="535806"/>
            <a:ext cx="8648152" cy="329364"/>
          </a:xfrm>
        </p:spPr>
        <p:txBody>
          <a:bodyPr lIns="36000" tIns="36000" rIns="36000" bIns="36000" anchor="t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251520" y="951570"/>
            <a:ext cx="4176464" cy="38344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716016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4716016" y="1221600"/>
            <a:ext cx="4176464" cy="35643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667625" y="4893469"/>
            <a:ext cx="1225550" cy="147638"/>
          </a:xfrm>
        </p:spPr>
        <p:txBody>
          <a:bodyPr rIns="0"/>
          <a:lstStyle>
            <a:lvl1pPr algn="r">
              <a:defRPr sz="1000">
                <a:solidFill>
                  <a:srgbClr val="4F4A4D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Страница </a:t>
            </a:r>
            <a:fld id="{DF62188D-A74C-4BE5-9D34-7DD693D2AC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2738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+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250825" y="111919"/>
            <a:ext cx="8064500" cy="32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Rectangle 8"/>
          <p:cNvSpPr/>
          <p:nvPr userDrawn="1"/>
        </p:nvSpPr>
        <p:spPr>
          <a:xfrm>
            <a:off x="236538" y="50010"/>
            <a:ext cx="8656637" cy="37742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09566" y="88106"/>
            <a:ext cx="283507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295C">
                    <a:lumMod val="90000"/>
                    <a:lumOff val="10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52388"/>
            <a:ext cx="588962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8" y="535806"/>
            <a:ext cx="8648152" cy="329364"/>
          </a:xfrm>
        </p:spPr>
        <p:txBody>
          <a:bodyPr lIns="36000" tIns="36000" rIns="36000" bIns="36000" anchor="t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251520" y="1221600"/>
            <a:ext cx="4176464" cy="3564396"/>
          </a:xfrm>
          <a:solidFill>
            <a:srgbClr val="F3F3F3"/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716016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4716016" y="1221600"/>
            <a:ext cx="4176464" cy="1620180"/>
          </a:xfrm>
          <a:solidFill>
            <a:srgbClr val="F3F3F3"/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4716016" y="2906593"/>
            <a:ext cx="4176464" cy="25260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4716016" y="3165816"/>
            <a:ext cx="4176464" cy="1620180"/>
          </a:xfrm>
          <a:solidFill>
            <a:srgbClr val="F3F3F3"/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7667625" y="4893469"/>
            <a:ext cx="1225550" cy="147638"/>
          </a:xfrm>
        </p:spPr>
        <p:txBody>
          <a:bodyPr rIns="0"/>
          <a:lstStyle>
            <a:lvl1pPr algn="r">
              <a:defRPr sz="1000">
                <a:solidFill>
                  <a:srgbClr val="4F4A4D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Страница </a:t>
            </a:r>
            <a:fld id="{F524BF35-0490-4955-B5EB-D73C26BA9C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850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harts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250825" y="111919"/>
            <a:ext cx="8064500" cy="32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Rectangle 8"/>
          <p:cNvSpPr/>
          <p:nvPr userDrawn="1"/>
        </p:nvSpPr>
        <p:spPr>
          <a:xfrm>
            <a:off x="236538" y="50010"/>
            <a:ext cx="8656637" cy="37742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09566" y="88106"/>
            <a:ext cx="283507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295C">
                    <a:lumMod val="90000"/>
                    <a:lumOff val="10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1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52388"/>
            <a:ext cx="588962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8" y="535806"/>
            <a:ext cx="8648152" cy="329364"/>
          </a:xfrm>
        </p:spPr>
        <p:txBody>
          <a:bodyPr lIns="36000" tIns="36000" rIns="36000" bIns="36000" anchor="t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251528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251528" y="1221600"/>
            <a:ext cx="4176464" cy="1620180"/>
          </a:xfrm>
          <a:solidFill>
            <a:srgbClr val="F3F3F3"/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251528" y="2906593"/>
            <a:ext cx="4176464" cy="25260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251528" y="3165816"/>
            <a:ext cx="4176464" cy="1620180"/>
          </a:xfrm>
          <a:solidFill>
            <a:srgbClr val="F3F3F3"/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708824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7" name="Content Placeholder 2"/>
          <p:cNvSpPr>
            <a:spLocks noGrp="1"/>
          </p:cNvSpPr>
          <p:nvPr>
            <p:ph idx="13"/>
          </p:nvPr>
        </p:nvSpPr>
        <p:spPr>
          <a:xfrm>
            <a:off x="4708824" y="1221600"/>
            <a:ext cx="4176464" cy="3564396"/>
          </a:xfrm>
          <a:solidFill>
            <a:srgbClr val="F3F3F3"/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7667625" y="4893469"/>
            <a:ext cx="1225550" cy="147638"/>
          </a:xfrm>
        </p:spPr>
        <p:txBody>
          <a:bodyPr rIns="0"/>
          <a:lstStyle>
            <a:lvl1pPr algn="r">
              <a:defRPr sz="1000">
                <a:solidFill>
                  <a:srgbClr val="4F4A4D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Страница </a:t>
            </a:r>
            <a:fld id="{6F5ED84C-BA6E-4278-ABAF-49B3184453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3608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/>
          <p:cNvSpPr/>
          <p:nvPr userDrawn="1"/>
        </p:nvSpPr>
        <p:spPr>
          <a:xfrm>
            <a:off x="250825" y="111919"/>
            <a:ext cx="8064500" cy="32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9" name="Rectangle 8"/>
          <p:cNvSpPr/>
          <p:nvPr userDrawn="1"/>
        </p:nvSpPr>
        <p:spPr>
          <a:xfrm>
            <a:off x="236538" y="50010"/>
            <a:ext cx="8656637" cy="37742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09566" y="88106"/>
            <a:ext cx="283507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295C">
                    <a:lumMod val="90000"/>
                    <a:lumOff val="10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21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52388"/>
            <a:ext cx="588962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8" y="535806"/>
            <a:ext cx="8648152" cy="329364"/>
          </a:xfrm>
        </p:spPr>
        <p:txBody>
          <a:bodyPr lIns="36000" tIns="36000" rIns="36000" bIns="36000" anchor="t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251520" y="1221600"/>
            <a:ext cx="4176464" cy="16741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716016" y="95157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4716016" y="1221600"/>
            <a:ext cx="4176464" cy="16741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251520" y="294441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251520" y="3214440"/>
            <a:ext cx="4176464" cy="1625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6" name="Content Placeholder 2"/>
          <p:cNvSpPr>
            <a:spLocks noGrp="1"/>
          </p:cNvSpPr>
          <p:nvPr>
            <p:ph idx="18"/>
          </p:nvPr>
        </p:nvSpPr>
        <p:spPr>
          <a:xfrm>
            <a:off x="4716016" y="294441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716016" y="3214440"/>
            <a:ext cx="4176464" cy="1625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7667625" y="4893469"/>
            <a:ext cx="1225550" cy="147638"/>
          </a:xfrm>
        </p:spPr>
        <p:txBody>
          <a:bodyPr rIns="0"/>
          <a:lstStyle>
            <a:lvl1pPr algn="r">
              <a:defRPr sz="1000">
                <a:solidFill>
                  <a:srgbClr val="4F4A4D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Страница </a:t>
            </a:r>
            <a:fld id="{C8935D5C-C26D-4F2D-9ABB-10C4B4926C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81483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x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250825" y="111919"/>
            <a:ext cx="8064500" cy="32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Rectangle 8"/>
          <p:cNvSpPr/>
          <p:nvPr userDrawn="1"/>
        </p:nvSpPr>
        <p:spPr>
          <a:xfrm>
            <a:off x="236538" y="50010"/>
            <a:ext cx="8656637" cy="37742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9566" y="88106"/>
            <a:ext cx="2835071" cy="41549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295C">
                    <a:lumMod val="90000"/>
                    <a:lumOff val="10000"/>
                  </a:srgbClr>
                </a:solidFill>
                <a:latin typeface="+mn-lt"/>
                <a:cs typeface="+mn-cs"/>
              </a:rPr>
              <a:t>Министерство экономического развития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rPr>
              <a:t>Российской Федерации</a:t>
            </a:r>
          </a:p>
        </p:txBody>
      </p:sp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52388"/>
            <a:ext cx="588962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8" y="535806"/>
            <a:ext cx="8648152" cy="329364"/>
          </a:xfrm>
        </p:spPr>
        <p:txBody>
          <a:bodyPr lIns="36000" tIns="36000" rIns="36000" bIns="36000" anchor="t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51570"/>
            <a:ext cx="8640480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251520" y="1221600"/>
            <a:ext cx="8633280" cy="16741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251520" y="294441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251520" y="3214440"/>
            <a:ext cx="4176464" cy="1625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6" name="Content Placeholder 2"/>
          <p:cNvSpPr>
            <a:spLocks noGrp="1"/>
          </p:cNvSpPr>
          <p:nvPr>
            <p:ph idx="18"/>
          </p:nvPr>
        </p:nvSpPr>
        <p:spPr>
          <a:xfrm>
            <a:off x="4716016" y="2944410"/>
            <a:ext cx="4176464" cy="27003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36000" tIns="36000" rIns="0" bIns="36000" anchor="ctr">
            <a:noAutofit/>
          </a:bodyPr>
          <a:lstStyle>
            <a:lvl1pPr marL="0" indent="0">
              <a:buNone/>
              <a:defRPr sz="1050" b="1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716016" y="3214440"/>
            <a:ext cx="4176464" cy="1625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7667625" y="4893469"/>
            <a:ext cx="1225550" cy="147638"/>
          </a:xfrm>
        </p:spPr>
        <p:txBody>
          <a:bodyPr rIns="0"/>
          <a:lstStyle>
            <a:lvl1pPr algn="r">
              <a:defRPr sz="1000">
                <a:solidFill>
                  <a:srgbClr val="4F4A4D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Страница </a:t>
            </a:r>
            <a:fld id="{39E37EB9-D522-4F3D-8924-F8D8BB7130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5702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  <a:endParaRPr lang="ru-RU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DE4991-9555-4DA5-83FF-21BCAFE75E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68313" y="4731544"/>
            <a:ext cx="2232025" cy="27027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4F4A4D">
                    <a:lumMod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E64232-BEB6-4AEE-AD1A-1E98B2383B22}" type="datetime4">
              <a:rPr lang="ru-RU" smtClean="0"/>
              <a:pPr>
                <a:defRPr/>
              </a:pPr>
              <a:t>30 июня 2022 г.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9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</p:sldLayoutIdLst>
  <p:transition spd="slow">
    <p:wip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3C8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C8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C8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C8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C8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C8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C8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C8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C8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8C4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Clr>
          <a:srgbClr val="0058C4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svg"/><Relationship Id="rId7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6.svg"/><Relationship Id="rId4" Type="http://schemas.openxmlformats.org/officeDocument/2006/relationships/image" Target="../media/image54.pn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diagramDrawing" Target="../diagrams/drawing3.xml"/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12" Type="http://schemas.openxmlformats.org/officeDocument/2006/relationships/diagramColors" Target="../diagrams/colors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56.svg"/><Relationship Id="rId10" Type="http://schemas.openxmlformats.org/officeDocument/2006/relationships/diagramLayout" Target="../diagrams/layout3.xml"/><Relationship Id="rId4" Type="http://schemas.openxmlformats.org/officeDocument/2006/relationships/image" Target="../media/image54.png"/><Relationship Id="rId9" Type="http://schemas.openxmlformats.org/officeDocument/2006/relationships/diagramData" Target="../diagrams/data3.xml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4.sv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56.sv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4.sv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56.sv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4.svg"/><Relationship Id="rId7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56.svg"/><Relationship Id="rId4" Type="http://schemas.openxmlformats.org/officeDocument/2006/relationships/image" Target="../media/image54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microsoft.com/office/2007/relationships/hdphoto" Target="../media/hdphoto14.wdp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7" Type="http://schemas.openxmlformats.org/officeDocument/2006/relationships/diagramData" Target="../diagrams/data4.xml"/><Relationship Id="rId12" Type="http://schemas.openxmlformats.org/officeDocument/2006/relationships/image" Target="../media/image66.png"/><Relationship Id="rId17" Type="http://schemas.microsoft.com/office/2007/relationships/hdphoto" Target="../media/hdphoto16.wdp"/><Relationship Id="rId2" Type="http://schemas.openxmlformats.org/officeDocument/2006/relationships/image" Target="../media/image53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microsoft.com/office/2007/relationships/diagramDrawing" Target="../diagrams/drawing4.xml"/><Relationship Id="rId5" Type="http://schemas.openxmlformats.org/officeDocument/2006/relationships/image" Target="../media/image56.svg"/><Relationship Id="rId15" Type="http://schemas.microsoft.com/office/2007/relationships/hdphoto" Target="../media/hdphoto15.wdp"/><Relationship Id="rId10" Type="http://schemas.openxmlformats.org/officeDocument/2006/relationships/diagramColors" Target="../diagrams/colors4.xml"/><Relationship Id="rId19" Type="http://schemas.microsoft.com/office/2007/relationships/hdphoto" Target="../media/hdphoto17.wdp"/><Relationship Id="rId4" Type="http://schemas.openxmlformats.org/officeDocument/2006/relationships/image" Target="../media/image54.png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18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.png"/><Relationship Id="rId4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4.sv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56.sv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jpe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21.wdp"/><Relationship Id="rId3" Type="http://schemas.openxmlformats.org/officeDocument/2006/relationships/image" Target="../media/image56.svg"/><Relationship Id="rId7" Type="http://schemas.openxmlformats.org/officeDocument/2006/relationships/image" Target="../media/image7.png"/><Relationship Id="rId12" Type="http://schemas.openxmlformats.org/officeDocument/2006/relationships/image" Target="../media/image7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11" Type="http://schemas.microsoft.com/office/2007/relationships/hdphoto" Target="../media/hdphoto20.wdp"/><Relationship Id="rId5" Type="http://schemas.openxmlformats.org/officeDocument/2006/relationships/image" Target="../media/image54.svg"/><Relationship Id="rId10" Type="http://schemas.openxmlformats.org/officeDocument/2006/relationships/image" Target="../media/image74.png"/><Relationship Id="rId4" Type="http://schemas.openxmlformats.org/officeDocument/2006/relationships/image" Target="../media/image53.png"/><Relationship Id="rId9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5.png"/><Relationship Id="rId5" Type="http://schemas.openxmlformats.org/officeDocument/2006/relationships/image" Target="../media/image56.svg"/><Relationship Id="rId10" Type="http://schemas.microsoft.com/office/2007/relationships/hdphoto" Target="../media/hdphoto13.wdp"/><Relationship Id="rId4" Type="http://schemas.openxmlformats.org/officeDocument/2006/relationships/image" Target="../media/image54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emf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8.jpeg"/><Relationship Id="rId1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7.jpeg"/><Relationship Id="rId17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2.xml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microsoft.com/office/2007/relationships/diagramDrawing" Target="../diagrams/drawing2.xml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6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7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12" Type="http://schemas.openxmlformats.org/officeDocument/2006/relationships/image" Target="../media/image44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11" Type="http://schemas.openxmlformats.org/officeDocument/2006/relationships/image" Target="../media/image52.jpg"/><Relationship Id="rId5" Type="http://schemas.openxmlformats.org/officeDocument/2006/relationships/image" Target="../media/image48.jpeg"/><Relationship Id="rId10" Type="http://schemas.openxmlformats.org/officeDocument/2006/relationships/image" Target="../media/image51.jpe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48911-D48F-4910-95F3-2DC5FD86C776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pic>
        <p:nvPicPr>
          <p:cNvPr id="1026" name="Picture 2" descr="d:\Users\snitko\Desktop\Salerio · SlidesCarniv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877"/>
            <a:ext cx="9144000" cy="47416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463413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комбинированного вида № 19 п. Разумное  </a:t>
            </a:r>
          </a:p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Белгородского района Белгородской области»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523" y="1538120"/>
            <a:ext cx="70495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>
              <a:solidFill>
                <a:schemeClr val="bg1"/>
              </a:solidFill>
            </a:endParaRPr>
          </a:p>
          <a:p>
            <a:pPr algn="ctr"/>
            <a:r>
              <a:rPr lang="ru-RU" sz="2200" b="1" dirty="0">
                <a:solidFill>
                  <a:schemeClr val="bg1"/>
                </a:solidFill>
              </a:rPr>
              <a:t>«Инновационные игровые технологии как средство формировании основ финансовой грамотности детей дошкольного возраста»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47382" y="4689141"/>
            <a:ext cx="239661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1300" dirty="0">
                <a:ln w="3175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itchFamily="34" charset="0"/>
              </a:rPr>
              <a:t>Белгородский район, 2022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523" y="3883537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182659"/>
                </a:solidFill>
              </a:rPr>
              <a:t>Воспитатели МДОУ «Детский сад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182659"/>
                </a:solidFill>
              </a:rPr>
              <a:t>комбинированного вида № 19 п. Разумное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182659"/>
                </a:solidFill>
              </a:rPr>
              <a:t>Белгородского района Белгородской области»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182659"/>
                </a:solidFill>
              </a:rPr>
              <a:t>Асеева Елена Викторовна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182659"/>
                </a:solidFill>
              </a:rPr>
              <a:t>Мороз Екатерина Александровна</a:t>
            </a:r>
            <a:endParaRPr lang="ru-RU" sz="1400" dirty="0">
              <a:solidFill>
                <a:srgbClr val="182659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8302CD0F-91F9-73B0-25CE-303C3C32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771" y="411511"/>
            <a:ext cx="1496158" cy="6480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093" y="1041671"/>
            <a:ext cx="6522276" cy="6522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7913" y="-3950612"/>
            <a:ext cx="5739370" cy="57393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7097" y="1543062"/>
            <a:ext cx="3133290" cy="31332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27784" y="1562634"/>
            <a:ext cx="6264696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50" b="1" dirty="0" err="1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Какие</a:t>
            </a:r>
            <a:r>
              <a:rPr lang="en-US" sz="225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игровые</a:t>
            </a:r>
            <a:r>
              <a:rPr lang="en-US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технологии</a:t>
            </a:r>
            <a:r>
              <a:rPr lang="en-US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25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вы </a:t>
            </a:r>
            <a:r>
              <a:rPr lang="en-US" sz="2250" b="1" dirty="0" err="1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применяете</a:t>
            </a:r>
            <a:r>
              <a:rPr lang="en-US" sz="225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sz="2250" b="1" dirty="0">
              <a:solidFill>
                <a:srgbClr val="3C487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ts val="3150"/>
              </a:lnSpc>
            </a:pPr>
            <a:r>
              <a:rPr lang="en-US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в </a:t>
            </a:r>
            <a:r>
              <a:rPr lang="ru-RU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образовательной</a:t>
            </a:r>
            <a:r>
              <a:rPr lang="en-US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деятельности</a:t>
            </a:r>
            <a:endParaRPr lang="en-US" sz="2250" b="1" dirty="0">
              <a:solidFill>
                <a:srgbClr val="3C487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ts val="3150"/>
              </a:lnSpc>
            </a:pPr>
            <a:r>
              <a:rPr lang="en-US" sz="225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по</a:t>
            </a:r>
            <a:r>
              <a:rPr lang="en-US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формированию</a:t>
            </a:r>
            <a:r>
              <a:rPr lang="en-US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основ </a:t>
            </a:r>
            <a:r>
              <a:rPr lang="en-US" sz="225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финансовой</a:t>
            </a:r>
            <a:r>
              <a:rPr lang="en-US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50" b="1" dirty="0" err="1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грамотности</a:t>
            </a:r>
            <a:r>
              <a:rPr lang="ru-RU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25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у </a:t>
            </a:r>
            <a:r>
              <a:rPr lang="ru-RU" sz="225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детей</a:t>
            </a:r>
            <a:r>
              <a:rPr lang="en-US" sz="225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? </a:t>
            </a:r>
            <a:endParaRPr lang="en-US" sz="2250" b="1" dirty="0">
              <a:solidFill>
                <a:srgbClr val="3C487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2" descr="d:\Users\snitko\Desktop\в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"/>
            <a:ext cx="9036496" cy="8572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02" y="90391"/>
            <a:ext cx="1171094" cy="1072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46430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093" y="1041671"/>
            <a:ext cx="6522276" cy="6522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7913" y="-3950612"/>
            <a:ext cx="5739370" cy="5739370"/>
          </a:xfrm>
          <a:prstGeom prst="rect">
            <a:avLst/>
          </a:prstGeom>
        </p:spPr>
      </p:pic>
      <p:pic>
        <p:nvPicPr>
          <p:cNvPr id="7" name="Picture 2" descr="d:\Users\snitko\Desktop\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036496" cy="8572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21" y="-39945"/>
            <a:ext cx="979666" cy="897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709131160"/>
              </p:ext>
            </p:extLst>
          </p:nvPr>
        </p:nvGraphicFramePr>
        <p:xfrm>
          <a:off x="107505" y="857238"/>
          <a:ext cx="66967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Стрелка вниз 9"/>
          <p:cNvSpPr/>
          <p:nvPr/>
        </p:nvSpPr>
        <p:spPr>
          <a:xfrm rot="2437166">
            <a:off x="1066673" y="1536730"/>
            <a:ext cx="26860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987297">
            <a:off x="4961043" y="1544117"/>
            <a:ext cx="26860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010078" y="1577608"/>
            <a:ext cx="26860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14"/>
          <a:srcRect l="17362" r="-3708"/>
          <a:stretch/>
        </p:blipFill>
        <p:spPr>
          <a:xfrm>
            <a:off x="6823021" y="1580141"/>
            <a:ext cx="2295400" cy="1847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315333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7913" y="-3950612"/>
            <a:ext cx="5268423" cy="526842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42342" y="3521282"/>
            <a:ext cx="7643345" cy="1162016"/>
            <a:chOff x="-10669199" y="5368464"/>
            <a:chExt cx="33869048" cy="575220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1911" r="11911" b="11136"/>
            <a:stretch>
              <a:fillRect/>
            </a:stretch>
          </p:blipFill>
          <p:spPr>
            <a:xfrm>
              <a:off x="-10669199" y="5577743"/>
              <a:ext cx="7537222" cy="55429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1911" r="11911" b="10246"/>
            <a:stretch>
              <a:fillRect/>
            </a:stretch>
          </p:blipFill>
          <p:spPr>
            <a:xfrm>
              <a:off x="-2255790" y="5577739"/>
              <a:ext cx="7537222" cy="5542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4902" r="4902"/>
            <a:stretch>
              <a:fillRect/>
            </a:stretch>
          </p:blipFill>
          <p:spPr>
            <a:xfrm>
              <a:off x="6302496" y="5577738"/>
              <a:ext cx="4999414" cy="55429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12014" r="12014" b="7503"/>
            <a:stretch>
              <a:fillRect/>
            </a:stretch>
          </p:blipFill>
          <p:spPr>
            <a:xfrm>
              <a:off x="12322973" y="5577738"/>
              <a:ext cx="5037518" cy="554292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18958" r="18958"/>
            <a:stretch>
              <a:fillRect/>
            </a:stretch>
          </p:blipFill>
          <p:spPr>
            <a:xfrm>
              <a:off x="18200435" y="5368464"/>
              <a:ext cx="4999414" cy="5542929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499706" y="1524825"/>
            <a:ext cx="3386615" cy="1821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200" b="1" dirty="0">
                <a:solidFill>
                  <a:srgbClr val="3C48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ТЕМУ БУДУЩЕГО КАЛЕНДАРЯ.</a:t>
            </a:r>
            <a:endParaRPr lang="ru-RU" sz="1200" b="1" dirty="0">
              <a:solidFill>
                <a:srgbClr val="3C48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lnSpc>
                <a:spcPts val="1440"/>
              </a:lnSpc>
              <a:buFontTx/>
              <a:buChar char="-"/>
            </a:pPr>
            <a:endParaRPr lang="en-US" sz="800" b="1" dirty="0">
              <a:solidFill>
                <a:srgbClr val="3C48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40"/>
              </a:lnSpc>
            </a:pPr>
            <a:r>
              <a:rPr lang="en-US" sz="1200" b="1" dirty="0">
                <a:solidFill>
                  <a:srgbClr val="3C48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СОСТАВИТЬ ПЛАН АДВЕНТ-КАЛЕНДАРЯ И ЗАДАНИЯ.</a:t>
            </a:r>
          </a:p>
          <a:p>
            <a:pPr algn="ctr">
              <a:lnSpc>
                <a:spcPts val="1440"/>
              </a:lnSpc>
            </a:pPr>
            <a:r>
              <a:rPr lang="ru-RU" sz="1200" b="1" dirty="0">
                <a:solidFill>
                  <a:srgbClr val="3C48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ctr">
              <a:lnSpc>
                <a:spcPts val="1440"/>
              </a:lnSpc>
            </a:pPr>
            <a:r>
              <a:rPr lang="en-US" sz="1200" b="1" dirty="0">
                <a:solidFill>
                  <a:srgbClr val="3C48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МАКЕТ И ФОРМУ ЗАДАНИЙ. </a:t>
            </a:r>
          </a:p>
          <a:p>
            <a:pPr algn="ctr">
              <a:lnSpc>
                <a:spcPts val="1440"/>
              </a:lnSpc>
            </a:pPr>
            <a:endParaRPr lang="ru-RU" sz="800" b="1" dirty="0">
              <a:solidFill>
                <a:srgbClr val="3C48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40"/>
              </a:lnSpc>
            </a:pPr>
            <a:r>
              <a:rPr lang="en-US" sz="1200" b="1" dirty="0">
                <a:solidFill>
                  <a:srgbClr val="3C48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МЕСТО РАСПОЛОЖЕНИЯ.</a:t>
            </a:r>
          </a:p>
          <a:p>
            <a:pPr algn="ctr">
              <a:lnSpc>
                <a:spcPts val="1620"/>
              </a:lnSpc>
            </a:pPr>
            <a:endParaRPr lang="en-US" sz="1200" dirty="0">
              <a:solidFill>
                <a:srgbClr val="3C4870"/>
              </a:solidFill>
              <a:latin typeface="Bogart Black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5018" y="917823"/>
            <a:ext cx="4112000" cy="538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СОСТАВЛЕНИЯ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100"/>
              </a:lnSpc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АДВЕНТ-КАЛЕНДАРЯ: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32654" y="1764551"/>
            <a:ext cx="2867738" cy="176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 dirty="0">
                <a:solidFill>
                  <a:srgbClr val="242469"/>
                </a:solidFill>
                <a:latin typeface="Amazing Grotesk Ultra"/>
              </a:rPr>
              <a:t> </a:t>
            </a:r>
            <a:endParaRPr lang="ru-RU" sz="1400" b="1" dirty="0">
              <a:solidFill>
                <a:srgbClr val="2424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d:\Users\snitko\Desktop\в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708"/>
            <a:ext cx="9036496" cy="85723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200070"/>
            <a:ext cx="6490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Нашивка 16"/>
          <p:cNvSpPr/>
          <p:nvPr/>
        </p:nvSpPr>
        <p:spPr>
          <a:xfrm rot="5400000">
            <a:off x="57710" y="1461030"/>
            <a:ext cx="484632" cy="484632"/>
          </a:xfrm>
          <a:prstGeom prst="chevron">
            <a:avLst>
              <a:gd name="adj" fmla="val 348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5400000">
            <a:off x="36392" y="1970425"/>
            <a:ext cx="484632" cy="484632"/>
          </a:xfrm>
          <a:prstGeom prst="chevron">
            <a:avLst>
              <a:gd name="adj" fmla="val 348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 rot="5400000">
            <a:off x="57710" y="2479820"/>
            <a:ext cx="484632" cy="484632"/>
          </a:xfrm>
          <a:prstGeom prst="chevron">
            <a:avLst>
              <a:gd name="adj" fmla="val 348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 rot="5400000">
            <a:off x="60140" y="2960076"/>
            <a:ext cx="484632" cy="484632"/>
          </a:xfrm>
          <a:prstGeom prst="chevron">
            <a:avLst>
              <a:gd name="adj" fmla="val 348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4756962" y="926519"/>
            <a:ext cx="3631461" cy="5121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ИГРЫ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100"/>
              </a:lnSpc>
            </a:pP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4932040" y="1513434"/>
            <a:ext cx="3456383" cy="13208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ru-RU" sz="1200" b="1" dirty="0">
                <a:solidFill>
                  <a:srgbClr val="2424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ДЕНЬ-ОДНО ЗАДАНИЕ</a:t>
            </a:r>
            <a:endParaRPr lang="en-US" sz="1200" b="1" dirty="0">
              <a:solidFill>
                <a:srgbClr val="2424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lnSpc>
                <a:spcPts val="1440"/>
              </a:lnSpc>
              <a:buFontTx/>
              <a:buChar char="-"/>
            </a:pPr>
            <a:endParaRPr lang="ru-RU" sz="1200" b="1" dirty="0">
              <a:solidFill>
                <a:srgbClr val="3C48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lnSpc>
                <a:spcPts val="1440"/>
              </a:lnSpc>
              <a:buFontTx/>
              <a:buChar char="-"/>
            </a:pPr>
            <a:endParaRPr lang="en-US" sz="1200" b="1" dirty="0">
              <a:solidFill>
                <a:srgbClr val="3C48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540"/>
              </a:lnSpc>
            </a:pPr>
            <a:r>
              <a:rPr lang="ru-RU" sz="1200" b="1" dirty="0">
                <a:solidFill>
                  <a:srgbClr val="2424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ДНЕЙ КАЛЕНДАРЯ ЗАВИСИТ ОТ РЕАЛИЗАЦИИ ТЕМЫ И СОСТАВЛЯЮТ ОТ 3ДНЕЙ ДО МЕСЯЦА</a:t>
            </a:r>
          </a:p>
          <a:p>
            <a:pPr algn="ctr">
              <a:lnSpc>
                <a:spcPts val="1540"/>
              </a:lnSpc>
            </a:pPr>
            <a:endParaRPr lang="en-US" sz="1200" dirty="0">
              <a:solidFill>
                <a:srgbClr val="3C4870"/>
              </a:solidFill>
              <a:latin typeface="Bogart Black"/>
            </a:endParaRPr>
          </a:p>
        </p:txBody>
      </p:sp>
      <p:sp>
        <p:nvSpPr>
          <p:cNvPr id="22" name="Нашивка 21"/>
          <p:cNvSpPr/>
          <p:nvPr/>
        </p:nvSpPr>
        <p:spPr>
          <a:xfrm rot="5400000">
            <a:off x="4596265" y="2156261"/>
            <a:ext cx="484632" cy="484632"/>
          </a:xfrm>
          <a:prstGeom prst="chevron">
            <a:avLst>
              <a:gd name="adj" fmla="val 348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5400000">
            <a:off x="4579541" y="1534923"/>
            <a:ext cx="484632" cy="484632"/>
          </a:xfrm>
          <a:prstGeom prst="chevron">
            <a:avLst>
              <a:gd name="adj" fmla="val 348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542342" y="4641021"/>
            <a:ext cx="7846081" cy="2370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КАЛЕНДАРЬ                           1 ДЕНЬ                                2 ДЕНЬ                      3 ДЕНЬ                4 ДЕНЬ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4901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093" y="1041671"/>
            <a:ext cx="6522276" cy="6522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7913" y="-3950612"/>
            <a:ext cx="5739370" cy="57393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9671" y="2658280"/>
            <a:ext cx="5916705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ИСПОЛЬЗОВАТЬ АДВЕНТ-КАЛЕНДАРЬ ПРИ ФОРМИРОВАНИИ ОСНОВ ФИНАНСОВОЙ ГРАМОТНОСТИ У ДОШКОЛЬНИКОВ?</a:t>
            </a:r>
          </a:p>
        </p:txBody>
      </p:sp>
      <p:pic>
        <p:nvPicPr>
          <p:cNvPr id="7" name="Picture 2" descr="d:\Users\snitko\Desktop\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036496" cy="8572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02" y="90391"/>
            <a:ext cx="1171094" cy="1072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36" y="1723180"/>
            <a:ext cx="2685074" cy="2685074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179512" y="1249084"/>
            <a:ext cx="5916705" cy="658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 МНЕНИЕ</a:t>
            </a:r>
          </a:p>
          <a:p>
            <a:pPr algn="ctr">
              <a:lnSpc>
                <a:spcPts val="2700"/>
              </a:lnSpc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5485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49" r="3649"/>
          <a:stretch>
            <a:fillRect/>
          </a:stretch>
        </p:blipFill>
        <p:spPr>
          <a:xfrm>
            <a:off x="0" y="411625"/>
            <a:ext cx="9091983" cy="45326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7700" y="226983"/>
            <a:ext cx="7524700" cy="3122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92"/>
              </a:lnSpc>
            </a:pPr>
            <a:r>
              <a:rPr lang="en-US" b="1" dirty="0" err="1"/>
              <a:t>Шаблон</a:t>
            </a:r>
            <a:r>
              <a:rPr lang="en-US" b="1" dirty="0"/>
              <a:t> </a:t>
            </a:r>
            <a:r>
              <a:rPr lang="en-US" b="1" dirty="0" err="1"/>
              <a:t>адвент</a:t>
            </a:r>
            <a:r>
              <a:rPr lang="en-US" b="1" dirty="0"/>
              <a:t> – </a:t>
            </a:r>
            <a:r>
              <a:rPr lang="en-US" b="1" dirty="0" err="1"/>
              <a:t>календаря</a:t>
            </a:r>
            <a:r>
              <a:rPr lang="ru-RU" b="1" dirty="0"/>
              <a:t> «Неделя финансовой грамотности»</a:t>
            </a:r>
            <a:endParaRPr lang="en-US" sz="800" dirty="0">
              <a:solidFill>
                <a:srgbClr val="D45C3D"/>
              </a:solidFill>
              <a:latin typeface="SK Concretic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86297" y="2697487"/>
            <a:ext cx="94927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FFFFFF"/>
                </a:solidFill>
                <a:latin typeface="Bogart Black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83126" y="2697487"/>
            <a:ext cx="94927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FFFFFF"/>
                </a:solidFill>
                <a:latin typeface="Bogart Black"/>
              </a:rPr>
              <a:t>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71356" y="2592210"/>
            <a:ext cx="94927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FFFFFF"/>
                </a:solidFill>
                <a:latin typeface="Bogart Black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56731" y="2697487"/>
            <a:ext cx="94927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FFFFFF"/>
                </a:solidFill>
                <a:latin typeface="Bogart Black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00801" y="2697487"/>
            <a:ext cx="94927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FFFFFF"/>
                </a:solidFill>
                <a:latin typeface="Bogart Black"/>
              </a:rPr>
              <a:t>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40304" y="4011153"/>
            <a:ext cx="949271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FFFFFF"/>
                </a:solidFill>
                <a:latin typeface="Bogart Black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79696" y="4011153"/>
            <a:ext cx="949271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FFFFFF"/>
                </a:solidFill>
                <a:latin typeface="Bogart Black"/>
              </a:rPr>
              <a:t>7</a:t>
            </a:r>
          </a:p>
          <a:p>
            <a:pPr algn="ctr">
              <a:lnSpc>
                <a:spcPts val="5912"/>
              </a:lnSpc>
            </a:pPr>
            <a:endParaRPr lang="en-US" sz="4223">
              <a:solidFill>
                <a:srgbClr val="FFFFFF"/>
              </a:solidFill>
              <a:latin typeface="Bogart Black"/>
            </a:endParaRPr>
          </a:p>
        </p:txBody>
      </p:sp>
    </p:spTree>
    <p:extLst>
      <p:ext uri="{BB962C8B-B14F-4D97-AF65-F5344CB8AC3E}">
        <p14:creationId xmlns:p14="http://schemas.microsoft.com/office/powerpoint/2010/main" val="196924535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093" y="1041671"/>
            <a:ext cx="6522276" cy="6522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7913" y="-3950612"/>
            <a:ext cx="5739370" cy="57393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9671" y="2658280"/>
            <a:ext cx="5916705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ИСПОЛЬЗОВАТЬ АДВЕНТ-КАЛЕНДАРЬ ПРИ ФОРМИРОВАНИИ ОСНОВ ФИНАНСОВОЙ ГРАМОТНОСТИ У ДОШКОЛЬНИКОВ?</a:t>
            </a:r>
          </a:p>
        </p:txBody>
      </p:sp>
      <p:pic>
        <p:nvPicPr>
          <p:cNvPr id="7" name="Picture 2" descr="d:\Users\snitko\Desktop\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036496" cy="8572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02" y="90391"/>
            <a:ext cx="1171094" cy="1072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36" y="1723180"/>
            <a:ext cx="2685074" cy="2685074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179512" y="1249084"/>
            <a:ext cx="5916705" cy="658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 МНЕНИЕ</a:t>
            </a:r>
          </a:p>
          <a:p>
            <a:pPr algn="ctr">
              <a:lnSpc>
                <a:spcPts val="2700"/>
              </a:lnSpc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7304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093" y="1041671"/>
            <a:ext cx="6522276" cy="6522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2925" y="-3990723"/>
            <a:ext cx="5739370" cy="57393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41362" y="1748647"/>
            <a:ext cx="5916705" cy="3231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Сюжетно-ролевая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игра</a:t>
            </a:r>
            <a:r>
              <a:rPr lang="en-US" dirty="0">
                <a:latin typeface="+mn-lt"/>
              </a:rPr>
              <a:t> «</a:t>
            </a:r>
            <a:r>
              <a:rPr lang="en-US" dirty="0" err="1">
                <a:latin typeface="+mn-lt"/>
              </a:rPr>
              <a:t>Супермаркет</a:t>
            </a:r>
            <a:r>
              <a:rPr lang="en-US" dirty="0">
                <a:latin typeface="+mn-lt"/>
              </a:rPr>
              <a:t>»</a:t>
            </a:r>
          </a:p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Оригами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из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бумаги</a:t>
            </a:r>
            <a:r>
              <a:rPr lang="en-US" dirty="0">
                <a:latin typeface="+mn-lt"/>
              </a:rPr>
              <a:t> «</a:t>
            </a:r>
            <a:r>
              <a:rPr lang="en-US" dirty="0" err="1">
                <a:latin typeface="+mn-lt"/>
              </a:rPr>
              <a:t>Кошелёк</a:t>
            </a:r>
            <a:r>
              <a:rPr lang="en-US" dirty="0">
                <a:latin typeface="+mn-lt"/>
              </a:rPr>
              <a:t>»</a:t>
            </a:r>
          </a:p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Встречаем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гостя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группы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родителя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работника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сбербанка</a:t>
            </a:r>
            <a:endParaRPr lang="en-US" dirty="0">
              <a:latin typeface="+mn-lt"/>
            </a:endParaRPr>
          </a:p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Изучить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купюры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разных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стран</a:t>
            </a:r>
            <a:endParaRPr lang="en-US" dirty="0">
              <a:latin typeface="+mn-lt"/>
            </a:endParaRPr>
          </a:p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Тематическое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мероприятие</a:t>
            </a:r>
            <a:r>
              <a:rPr lang="en-US" dirty="0">
                <a:latin typeface="+mn-lt"/>
              </a:rPr>
              <a:t> в </a:t>
            </a:r>
            <a:r>
              <a:rPr lang="en-US" dirty="0" err="1">
                <a:latin typeface="+mn-lt"/>
              </a:rPr>
              <a:t>образовательном</a:t>
            </a:r>
            <a:r>
              <a:rPr lang="en-US" dirty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холле</a:t>
            </a:r>
            <a:r>
              <a:rPr lang="ru-RU" dirty="0" smtClean="0">
                <a:latin typeface="+mn-lt"/>
              </a:rPr>
              <a:t>:</a:t>
            </a:r>
            <a:r>
              <a:rPr lang="en-US" dirty="0" smtClean="0">
                <a:latin typeface="+mn-lt"/>
              </a:rPr>
              <a:t>«</a:t>
            </a:r>
            <a:r>
              <a:rPr lang="en-US" dirty="0">
                <a:latin typeface="+mn-lt"/>
              </a:rPr>
              <a:t>Как </a:t>
            </a:r>
            <a:r>
              <a:rPr lang="en-US" dirty="0" err="1">
                <a:latin typeface="+mn-lt"/>
              </a:rPr>
              <a:t>появились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деньги</a:t>
            </a:r>
            <a:r>
              <a:rPr lang="en-US" dirty="0">
                <a:latin typeface="+mn-lt"/>
              </a:rPr>
              <a:t>»</a:t>
            </a:r>
          </a:p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Изготовление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атрибутов</a:t>
            </a:r>
            <a:r>
              <a:rPr lang="en-US" dirty="0">
                <a:latin typeface="+mn-lt"/>
              </a:rPr>
              <a:t> к </a:t>
            </a:r>
            <a:r>
              <a:rPr lang="en-US" dirty="0" err="1">
                <a:latin typeface="+mn-lt"/>
              </a:rPr>
              <a:t>сюжетно-ролевой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игре</a:t>
            </a:r>
            <a:r>
              <a:rPr lang="en-US" dirty="0">
                <a:latin typeface="+mn-lt"/>
              </a:rPr>
              <a:t> «</a:t>
            </a:r>
            <a:r>
              <a:rPr lang="en-US" dirty="0" err="1">
                <a:latin typeface="+mn-lt"/>
              </a:rPr>
              <a:t>Сбербанк</a:t>
            </a:r>
            <a:r>
              <a:rPr lang="en-US" dirty="0">
                <a:latin typeface="+mn-lt"/>
              </a:rPr>
              <a:t>»</a:t>
            </a:r>
          </a:p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Целевая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экскурсия</a:t>
            </a:r>
            <a:r>
              <a:rPr lang="en-US" dirty="0">
                <a:latin typeface="+mn-lt"/>
              </a:rPr>
              <a:t> в </a:t>
            </a:r>
            <a:r>
              <a:rPr lang="en-US" dirty="0" err="1">
                <a:latin typeface="+mn-lt"/>
              </a:rPr>
              <a:t>Сбербанк</a:t>
            </a:r>
            <a:endParaRPr lang="en-US" dirty="0">
              <a:latin typeface="+mn-lt"/>
            </a:endParaRPr>
          </a:p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Изготовить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лэпбук</a:t>
            </a:r>
            <a:r>
              <a:rPr lang="en-US" dirty="0">
                <a:latin typeface="+mn-lt"/>
              </a:rPr>
              <a:t> «</a:t>
            </a:r>
            <a:r>
              <a:rPr lang="en-US" dirty="0" err="1">
                <a:latin typeface="+mn-lt"/>
              </a:rPr>
              <a:t>Юный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экономист</a:t>
            </a:r>
            <a:r>
              <a:rPr lang="en-US" dirty="0">
                <a:latin typeface="+mn-lt"/>
              </a:rPr>
              <a:t>»</a:t>
            </a:r>
          </a:p>
          <a:p>
            <a:pPr marL="390525" lvl="1" indent="-228600">
              <a:lnSpc>
                <a:spcPts val="2100"/>
              </a:lnSpc>
              <a:buFont typeface="Wingdings" panose="05000000000000000000" pitchFamily="2" charset="2"/>
              <a:buChar char="ü"/>
            </a:pPr>
            <a:r>
              <a:rPr lang="en-US" dirty="0" err="1">
                <a:latin typeface="+mn-lt"/>
              </a:rPr>
              <a:t>Игры-бродилки</a:t>
            </a:r>
            <a:r>
              <a:rPr lang="en-US" dirty="0">
                <a:latin typeface="+mn-lt"/>
              </a:rPr>
              <a:t> «</a:t>
            </a:r>
            <a:r>
              <a:rPr lang="en-US" dirty="0" err="1">
                <a:latin typeface="+mn-lt"/>
              </a:rPr>
              <a:t>Юные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финансисты</a:t>
            </a:r>
            <a:r>
              <a:rPr lang="en-US" dirty="0">
                <a:latin typeface="+mn-lt"/>
              </a:rPr>
              <a:t>»</a:t>
            </a:r>
          </a:p>
        </p:txBody>
      </p:sp>
      <p:pic>
        <p:nvPicPr>
          <p:cNvPr id="7" name="Picture 2" descr="d:\Users\snitko\Desktop\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036496" cy="8572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90391"/>
            <a:ext cx="1001636" cy="917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5"/>
          <p:cNvSpPr txBox="1"/>
          <p:nvPr/>
        </p:nvSpPr>
        <p:spPr>
          <a:xfrm>
            <a:off x="82358" y="946688"/>
            <a:ext cx="5916705" cy="6924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ЗАДАНИЕ</a:t>
            </a:r>
          </a:p>
          <a:p>
            <a:pPr algn="ctr">
              <a:lnSpc>
                <a:spcPts val="2700"/>
              </a:lnSpc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5722" y="2251263"/>
            <a:ext cx="2226421" cy="22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2812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093" y="1041671"/>
            <a:ext cx="6522276" cy="6522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7913" y="-3950612"/>
            <a:ext cx="5739370" cy="5739370"/>
          </a:xfrm>
          <a:prstGeom prst="rect">
            <a:avLst/>
          </a:prstGeom>
        </p:spPr>
      </p:pic>
      <p:pic>
        <p:nvPicPr>
          <p:cNvPr id="7" name="Picture 2" descr="d:\Users\snitko\Desktop\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036496" cy="8572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268988257"/>
              </p:ext>
            </p:extLst>
          </p:nvPr>
        </p:nvGraphicFramePr>
        <p:xfrm>
          <a:off x="12765" y="832742"/>
          <a:ext cx="623808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Стрелка вниз 9"/>
          <p:cNvSpPr/>
          <p:nvPr/>
        </p:nvSpPr>
        <p:spPr>
          <a:xfrm rot="2071046">
            <a:off x="1308180" y="1165327"/>
            <a:ext cx="17313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1059098">
            <a:off x="4568638" y="1182749"/>
            <a:ext cx="203653" cy="435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2876329" y="1171527"/>
            <a:ext cx="201099" cy="4729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44CCB23A-55D7-C2BE-4D49-E90D2D396E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77969">
            <a:off x="6764468" y="166797"/>
            <a:ext cx="2191021" cy="126689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A348C030-2844-7FA7-37C0-085D99B77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41446" y="2643758"/>
            <a:ext cx="2534883" cy="1724519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86AAB100-1A32-67AC-8D6B-345A2683D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91" t="1085" b="1085"/>
          <a:stretch>
            <a:fillRect/>
          </a:stretch>
        </p:blipFill>
        <p:spPr>
          <a:xfrm>
            <a:off x="6600741" y="1605878"/>
            <a:ext cx="2250490" cy="1365417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676D6D7C-48C1-29B4-FFB0-4184CAD4D2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75" r="3575"/>
          <a:stretch>
            <a:fillRect/>
          </a:stretch>
        </p:blipFill>
        <p:spPr>
          <a:xfrm>
            <a:off x="6501613" y="3261869"/>
            <a:ext cx="2534883" cy="1537964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983010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07" r="1071" b="2207"/>
          <a:stretch>
            <a:fillRect/>
          </a:stretch>
        </p:blipFill>
        <p:spPr>
          <a:xfrm>
            <a:off x="48326" y="1147192"/>
            <a:ext cx="5704483" cy="389727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68144" y="1793427"/>
            <a:ext cx="2995691" cy="8079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БЛУМА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ТЕМУ </a:t>
            </a:r>
          </a:p>
          <a:p>
            <a:pPr algn="ctr">
              <a:lnSpc>
                <a:spcPts val="2100"/>
              </a:lnSpc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"ДЕНЬГИ И СЕМЕЙНЫЙ БЮДЖЕТ"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83547" y="3488743"/>
            <a:ext cx="6522276" cy="6522276"/>
          </a:xfrm>
          <a:prstGeom prst="rect">
            <a:avLst/>
          </a:prstGeom>
        </p:spPr>
      </p:pic>
      <p:pic>
        <p:nvPicPr>
          <p:cNvPr id="7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787"/>
            <a:ext cx="9396536" cy="8572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265513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8787"/>
            <a:ext cx="1199387" cy="109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133363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093" y="1041671"/>
            <a:ext cx="6522276" cy="6522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7913" y="-3950612"/>
            <a:ext cx="5739370" cy="57393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5121" y="2661334"/>
            <a:ext cx="6202252" cy="2051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0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Как </a:t>
            </a: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вы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думаете</a:t>
            </a:r>
            <a:r>
              <a:rPr lang="ru-RU" sz="220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US" sz="220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можно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ли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«КУБИК БЛУМА»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использовать</a:t>
            </a:r>
            <a:endParaRPr lang="ru-RU" sz="2200" b="1" dirty="0">
              <a:solidFill>
                <a:srgbClr val="3C487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ts val="3150"/>
              </a:lnSpc>
            </a:pP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во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всех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видах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детской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деятельности</a:t>
            </a:r>
            <a:r>
              <a:rPr lang="ru-RU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?</a:t>
            </a:r>
            <a:r>
              <a:rPr lang="en-US" sz="220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sz="2200" b="1" dirty="0">
              <a:solidFill>
                <a:srgbClr val="3C487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ts val="3150"/>
              </a:lnSpc>
            </a:pPr>
            <a:r>
              <a:rPr lang="ru-RU" sz="220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А </a:t>
            </a:r>
            <a:r>
              <a:rPr lang="en-US" sz="2200" b="1" dirty="0" err="1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по</a:t>
            </a:r>
            <a:r>
              <a:rPr lang="en-US" sz="2200" b="1" dirty="0" smtClean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разной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тематике</a:t>
            </a:r>
            <a:r>
              <a:rPr lang="en-US" sz="2200" b="1" dirty="0">
                <a:solidFill>
                  <a:srgbClr val="3C4870"/>
                </a:solidFill>
                <a:latin typeface="+mn-lt"/>
                <a:cs typeface="Arial" panose="020B0604020202020204" pitchFamily="34" charset="0"/>
              </a:rPr>
              <a:t>? </a:t>
            </a:r>
            <a:endParaRPr lang="ru-RU" sz="2200" b="1" dirty="0">
              <a:solidFill>
                <a:srgbClr val="3C487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ts val="3150"/>
              </a:lnSpc>
            </a:pPr>
            <a:endParaRPr lang="en-US" sz="2200" b="1" dirty="0">
              <a:solidFill>
                <a:srgbClr val="3C48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:\Users\snitko\Desktop\в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9036496" cy="8572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02" y="90391"/>
            <a:ext cx="1171094" cy="1072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57373" y="1846426"/>
            <a:ext cx="2685074" cy="2685074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179512" y="1249084"/>
            <a:ext cx="5916705" cy="658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 МНЕНИЕ</a:t>
            </a:r>
          </a:p>
          <a:p>
            <a:pPr algn="ctr">
              <a:lnSpc>
                <a:spcPts val="2700"/>
              </a:lnSpc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301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3643306" y="571486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/>
          <p:nvPr/>
        </p:nvSpPr>
        <p:spPr>
          <a:xfrm>
            <a:off x="0" y="195486"/>
            <a:ext cx="9144000" cy="5143500"/>
          </a:xfrm>
          <a:prstGeom prst="rect">
            <a:avLst/>
          </a:prstGeom>
          <a:solidFill>
            <a:schemeClr val="tx2">
              <a:lumMod val="7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6" name="Picture 2" descr="d:\Users\snitko\Desktop\Salerio · SlidesCarni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4643452"/>
            <a:ext cx="1214414" cy="500048"/>
          </a:xfrm>
          <a:prstGeom prst="rect">
            <a:avLst/>
          </a:prstGeom>
          <a:noFill/>
        </p:spPr>
      </p:pic>
      <p:pic>
        <p:nvPicPr>
          <p:cNvPr id="79" name="Picture 2" descr="d:\Users\snitko\Desktop\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6587"/>
            <a:ext cx="8640960" cy="785799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15414" y="4869656"/>
            <a:ext cx="328586" cy="273844"/>
          </a:xfrm>
        </p:spPr>
        <p:txBody>
          <a:bodyPr/>
          <a:lstStyle/>
          <a:p>
            <a:pPr>
              <a:defRPr/>
            </a:pPr>
            <a:fld id="{CC348911-D48F-4910-95F3-2DC5FD86C776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06868" y="299658"/>
            <a:ext cx="8458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5" name="Схема 44"/>
          <p:cNvGraphicFramePr/>
          <p:nvPr>
            <p:extLst>
              <p:ext uri="{D42A27DB-BD31-4B8C-83A1-F6EECF244321}">
                <p14:modId xmlns:p14="http://schemas.microsoft.com/office/powerpoint/2010/main" val="2577743006"/>
              </p:ext>
            </p:extLst>
          </p:nvPr>
        </p:nvGraphicFramePr>
        <p:xfrm>
          <a:off x="766264" y="2839323"/>
          <a:ext cx="6720408" cy="226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7" name="Скругленная прямоугольная выноска 46"/>
          <p:cNvSpPr/>
          <p:nvPr/>
        </p:nvSpPr>
        <p:spPr>
          <a:xfrm>
            <a:off x="3017044" y="2125168"/>
            <a:ext cx="5769798" cy="576064"/>
          </a:xfrm>
          <a:prstGeom prst="wedgeRoundRectCallout">
            <a:avLst>
              <a:gd name="adj1" fmla="val -20537"/>
              <a:gd name="adj2" fmla="val 9857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</a:rPr>
              <a:t>Цель: создание основ для формирования финансово грамотного человека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79512" y="950872"/>
            <a:ext cx="8712968" cy="108012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«… Заложение нравственных основ финансовой культуры, и развитие нестандартного мышления в области финансов (включая творчество и воображение) …» (из Стратегии повышения финансовой грамотности в РФ на 2017-2023 года)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51" name="Рисунок 7"/>
          <p:cNvPicPr>
            <a:picLocks noChangeAspect="1"/>
          </p:cNvPicPr>
          <p:nvPr/>
        </p:nvPicPr>
        <p:blipFill>
          <a:blip r:embed="rId10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26885" y="2716873"/>
            <a:ext cx="713804" cy="71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911" y="3882416"/>
            <a:ext cx="1331640" cy="1219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4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7913" y="-3950612"/>
            <a:ext cx="5739370" cy="57393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15443" y="1057275"/>
            <a:ext cx="6522276" cy="65222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18451" y="1283808"/>
            <a:ext cx="4469816" cy="37267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02882" y="980237"/>
            <a:ext cx="4283968" cy="397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Рефлексия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Денежное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дерево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30227" y="1557713"/>
            <a:ext cx="3609038" cy="8348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5400" tIns="25400" rIns="25400" bIns="25400" rtlCol="0" anchor="ctr"/>
          <a:lstStyle/>
          <a:p>
            <a:pPr algn="ctr">
              <a:lnSpc>
                <a:spcPts val="154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5336855" y="1687666"/>
            <a:ext cx="3150672" cy="489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полезная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купюра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058829" y="2548472"/>
            <a:ext cx="3529089" cy="804585"/>
          </a:xfrm>
          <a:custGeom>
            <a:avLst/>
            <a:gdLst/>
            <a:ahLst/>
            <a:cxnLst/>
            <a:rect l="l" t="t" r="r" b="b"/>
            <a:pathLst>
              <a:path w="1022390" h="713920">
                <a:moveTo>
                  <a:pt x="0" y="0"/>
                </a:moveTo>
                <a:lnTo>
                  <a:pt x="1022390" y="0"/>
                </a:lnTo>
                <a:lnTo>
                  <a:pt x="1022390" y="713920"/>
                </a:lnTo>
                <a:lnTo>
                  <a:pt x="0" y="71392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</p:sp>
      <p:sp>
        <p:nvSpPr>
          <p:cNvPr id="13" name="TextBox 13"/>
          <p:cNvSpPr txBox="1"/>
          <p:nvPr/>
        </p:nvSpPr>
        <p:spPr>
          <a:xfrm>
            <a:off x="5239967" y="2665108"/>
            <a:ext cx="3260056" cy="4896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совсем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полезная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купюра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058829" y="3640559"/>
            <a:ext cx="3622333" cy="932891"/>
          </a:xfrm>
          <a:custGeom>
            <a:avLst/>
            <a:gdLst/>
            <a:ahLst/>
            <a:cxnLst/>
            <a:rect l="l" t="t" r="r" b="b"/>
            <a:pathLst>
              <a:path w="1203902" h="905258">
                <a:moveTo>
                  <a:pt x="0" y="0"/>
                </a:moveTo>
                <a:lnTo>
                  <a:pt x="1203902" y="0"/>
                </a:lnTo>
                <a:lnTo>
                  <a:pt x="1203902" y="905258"/>
                </a:lnTo>
                <a:lnTo>
                  <a:pt x="0" y="90525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</p:sp>
      <p:sp>
        <p:nvSpPr>
          <p:cNvPr id="17" name="TextBox 17"/>
          <p:cNvSpPr txBox="1"/>
          <p:nvPr/>
        </p:nvSpPr>
        <p:spPr>
          <a:xfrm>
            <a:off x="5282164" y="3699041"/>
            <a:ext cx="326005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вызвал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отрицательные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эмоции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меньшая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купюра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d:\Users\snitko\Desktop\в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036496" cy="857237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6AEEFA1-7FB9-578D-31DC-B0256A4A7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" t="68200" r="50000" b="5201"/>
          <a:stretch/>
        </p:blipFill>
        <p:spPr>
          <a:xfrm>
            <a:off x="4349024" y="1750059"/>
            <a:ext cx="1014203" cy="3975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B7422DF-1E41-F841-2F77-4CA33BE708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9" t="37303" r="293" b="36001"/>
          <a:stretch/>
        </p:blipFill>
        <p:spPr>
          <a:xfrm>
            <a:off x="4441293" y="3821962"/>
            <a:ext cx="977868" cy="41394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5B0C8C0-C621-7E38-C14B-47A1F3DE5E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8" t="67309" r="2751" b="5201"/>
          <a:stretch/>
        </p:blipFill>
        <p:spPr>
          <a:xfrm>
            <a:off x="4391555" y="2734036"/>
            <a:ext cx="884220" cy="40655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7621963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45329" y="1935674"/>
            <a:ext cx="5739370" cy="57393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3703" y="3480859"/>
            <a:ext cx="5739370" cy="57393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21405" y="-3259422"/>
            <a:ext cx="5739370" cy="57393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618683" y="1643063"/>
            <a:ext cx="4763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2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2053898" y="870101"/>
            <a:ext cx="4724313" cy="373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50" b="1" dirty="0">
                <a:solidFill>
                  <a:srgbClr val="FF4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6683" y="1359214"/>
            <a:ext cx="5427342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Асеева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Викторовна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+79040807126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aseeva.alena1967@ yandex.ru</a:t>
            </a:r>
          </a:p>
          <a:p>
            <a:pPr algn="ctr">
              <a:lnSpc>
                <a:spcPts val="3150"/>
              </a:lnSpc>
            </a:pPr>
            <a:endParaRPr lang="en-US" sz="2000" dirty="0">
              <a:solidFill>
                <a:srgbClr val="3A97CF"/>
              </a:solidFill>
              <a:latin typeface="Bogart Black"/>
            </a:endParaRPr>
          </a:p>
          <a:p>
            <a:pPr algn="ctr">
              <a:lnSpc>
                <a:spcPts val="3150"/>
              </a:lnSpc>
            </a:pPr>
            <a:endParaRPr lang="en-US" sz="2000" dirty="0">
              <a:solidFill>
                <a:srgbClr val="3A97CF"/>
              </a:solidFill>
              <a:latin typeface="Bogart Black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48280" y="2876132"/>
            <a:ext cx="4864150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Александровна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+790920883517</a:t>
            </a:r>
          </a:p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natalj.moroz76@yandex.ru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242469"/>
              </a:solidFill>
              <a:latin typeface="Bogart Black"/>
            </a:endParaRPr>
          </a:p>
          <a:p>
            <a:pPr algn="ctr">
              <a:lnSpc>
                <a:spcPts val="2870"/>
              </a:lnSpc>
            </a:pPr>
            <a:endParaRPr lang="en-US" sz="2000" dirty="0">
              <a:solidFill>
                <a:srgbClr val="242469"/>
              </a:solidFill>
              <a:latin typeface="Bogart Black"/>
            </a:endParaRPr>
          </a:p>
          <a:p>
            <a:pPr algn="ctr">
              <a:lnSpc>
                <a:spcPts val="2870"/>
              </a:lnSpc>
            </a:pPr>
            <a:endParaRPr lang="en-US" sz="2000" dirty="0">
              <a:solidFill>
                <a:srgbClr val="242469"/>
              </a:solidFill>
              <a:latin typeface="Bogart Black"/>
            </a:endParaRPr>
          </a:p>
        </p:txBody>
      </p:sp>
      <p:pic>
        <p:nvPicPr>
          <p:cNvPr id="10" name="Picture 2" descr="d:\Users\snitko\Desktop\в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8746"/>
            <a:ext cx="9036496" cy="85723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0" y="186362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F88FFCF-353E-116E-54F5-B26F55F71B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" y="3506189"/>
            <a:ext cx="1560988" cy="142956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8302CD0F-91F9-73B0-25CE-303C3C32CC6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236296" y="267494"/>
            <a:ext cx="1560730" cy="6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5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3643306" y="571486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/>
          <p:nvPr/>
        </p:nvSpPr>
        <p:spPr>
          <a:xfrm>
            <a:off x="-458739" y="-273844"/>
            <a:ext cx="9144000" cy="5143500"/>
          </a:xfrm>
          <a:prstGeom prst="rect">
            <a:avLst/>
          </a:prstGeom>
          <a:solidFill>
            <a:schemeClr val="tx2">
              <a:lumMod val="7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0510" algn="just">
              <a:spcAft>
                <a:spcPts val="0"/>
              </a:spcAft>
            </a:pP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d:\Users\snitko\Desktop\Salerio · SlidesCarni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4643452"/>
            <a:ext cx="1214414" cy="500048"/>
          </a:xfrm>
          <a:prstGeom prst="rect">
            <a:avLst/>
          </a:prstGeom>
          <a:noFill/>
        </p:spPr>
      </p:pic>
      <p:pic>
        <p:nvPicPr>
          <p:cNvPr id="79" name="Picture 2" descr="d:\Users\snitko\Desktop\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6587"/>
            <a:ext cx="8640960" cy="785799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15414" y="4869656"/>
            <a:ext cx="328586" cy="273844"/>
          </a:xfrm>
        </p:spPr>
        <p:txBody>
          <a:bodyPr/>
          <a:lstStyle/>
          <a:p>
            <a:pPr>
              <a:defRPr/>
            </a:pPr>
            <a:fld id="{CC348911-D48F-4910-95F3-2DC5FD86C776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27807" y="285820"/>
            <a:ext cx="8461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1878" y="764205"/>
            <a:ext cx="8712968" cy="15590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1200" b="1" i="1" dirty="0">
                <a:latin typeface="+mn-lt"/>
                <a:cs typeface="+mn-cs"/>
              </a:rPr>
              <a:t>«… </a:t>
            </a:r>
            <a:r>
              <a:rPr lang="ru-RU" sz="1200" b="1" i="1" dirty="0"/>
              <a:t>Дети дошкольного возраста знакомятся с профессиями, учатся воспринимать и ценить мир рукотворных вещей как результат труда людей; у них формируются представления о денежных отношениях (торговля, купля-продажа, кредит и т.п.), о доходах (заработная плата, пенсия) и расходах, о денежных знаках (монета, купюра) России и других стран. Дети осваивают взаимосвязь понятий «труд — продукт — деньги» и то, что стоимость продукта зависит от его качества. В детях воспитывается уважение к людям, умеющим трудиться и честно зарабатывать деньги; формируются базисные качества экономической деятельности: бережливость, экономность, рациональность, деловитость, трудолюбие. …» </a:t>
            </a:r>
            <a:r>
              <a:rPr lang="ru-RU" sz="1200" b="1" i="1" dirty="0">
                <a:latin typeface="+mn-lt"/>
                <a:cs typeface="+mn-cs"/>
              </a:rPr>
              <a:t>(из </a:t>
            </a:r>
            <a:r>
              <a:rPr lang="ru-RU" sz="1200" b="1" i="1" dirty="0"/>
              <a:t>программы «Экономическое воспитание дошкольников»</a:t>
            </a:r>
            <a:r>
              <a:rPr lang="ru-RU" sz="1200" b="1" i="1" dirty="0">
                <a:latin typeface="+mn-lt"/>
                <a:cs typeface="+mn-cs"/>
              </a:rPr>
              <a:t>)</a:t>
            </a:r>
            <a:endParaRPr lang="ru-RU" sz="1200" i="1" dirty="0">
              <a:solidFill>
                <a:srgbClr val="0070C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B61E8219-8DEE-AE28-F1B1-D3235EFE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157" t="16667" r="35155" b="6944"/>
          <a:stretch>
            <a:fillRect/>
          </a:stretch>
        </p:blipFill>
        <p:spPr bwMode="auto">
          <a:xfrm>
            <a:off x="179225" y="2476722"/>
            <a:ext cx="1569553" cy="22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schemeClr val="accent6">
                <a:lumMod val="75000"/>
              </a:schemeClr>
            </a:innerShdw>
          </a:effec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AFAE1F27-6C16-F686-C608-56298E97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39063" t="31945" r="39843" b="30555"/>
          <a:stretch>
            <a:fillRect/>
          </a:stretch>
        </p:blipFill>
        <p:spPr bwMode="auto">
          <a:xfrm>
            <a:off x="2522191" y="2514354"/>
            <a:ext cx="2029471" cy="2029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трелка вправо 34">
            <a:extLst>
              <a:ext uri="{FF2B5EF4-FFF2-40B4-BE49-F238E27FC236}">
                <a16:creationId xmlns="" xmlns:a16="http://schemas.microsoft.com/office/drawing/2014/main" id="{2B454791-1A15-1FE9-F9F6-7A56F2EB5A8B}"/>
              </a:ext>
            </a:extLst>
          </p:cNvPr>
          <p:cNvSpPr/>
          <p:nvPr/>
        </p:nvSpPr>
        <p:spPr>
          <a:xfrm rot="1025637">
            <a:off x="1801193" y="3893254"/>
            <a:ext cx="838144" cy="193730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Стрелка вправо 34">
            <a:extLst>
              <a:ext uri="{FF2B5EF4-FFF2-40B4-BE49-F238E27FC236}">
                <a16:creationId xmlns="" xmlns:a16="http://schemas.microsoft.com/office/drawing/2014/main" id="{8D97D5E7-D254-4280-0C03-57EA66C9C732}"/>
              </a:ext>
            </a:extLst>
          </p:cNvPr>
          <p:cNvSpPr/>
          <p:nvPr/>
        </p:nvSpPr>
        <p:spPr>
          <a:xfrm rot="1025637">
            <a:off x="1811700" y="3204458"/>
            <a:ext cx="795977" cy="189906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Стрелка вправо 34">
            <a:extLst>
              <a:ext uri="{FF2B5EF4-FFF2-40B4-BE49-F238E27FC236}">
                <a16:creationId xmlns="" xmlns:a16="http://schemas.microsoft.com/office/drawing/2014/main" id="{8B05EC98-0BC4-9C50-2C4B-12A90F9491F8}"/>
              </a:ext>
            </a:extLst>
          </p:cNvPr>
          <p:cNvSpPr/>
          <p:nvPr/>
        </p:nvSpPr>
        <p:spPr>
          <a:xfrm rot="1025637">
            <a:off x="1930628" y="2585461"/>
            <a:ext cx="768689" cy="191769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B70C7FB-EE16-1AA5-E3A0-C4A8D4AA148B}"/>
              </a:ext>
            </a:extLst>
          </p:cNvPr>
          <p:cNvSpPr txBox="1"/>
          <p:nvPr/>
        </p:nvSpPr>
        <p:spPr>
          <a:xfrm>
            <a:off x="5689626" y="2882920"/>
            <a:ext cx="3362355" cy="21236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Помочь дошкольнику выработать умения, навыки и личностные качества: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понимать и ценить мир вещей как результат труда людей;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уважать людей, умеющих трудиться и честно зарабатывать деньги;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осознавать взаимосвязь понятий «труд-продукт-деньги»;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признавать авторитетными качества человека-хозяина (бережливость, экономность, честность….)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ая прямоугольная выноска 46"/>
          <p:cNvSpPr/>
          <p:nvPr/>
        </p:nvSpPr>
        <p:spPr>
          <a:xfrm>
            <a:off x="4522104" y="2397427"/>
            <a:ext cx="4047444" cy="382019"/>
          </a:xfrm>
          <a:prstGeom prst="wedgeRoundRectCallout">
            <a:avLst>
              <a:gd name="adj1" fmla="val -20537"/>
              <a:gd name="adj2" fmla="val 985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rgbClr val="002060"/>
                </a:solidFill>
              </a:rPr>
              <a:t>Цель: помочь детям 5-7 лет войти в социально – </a:t>
            </a:r>
            <a:r>
              <a:rPr lang="ru-RU" sz="1300" b="1" dirty="0" smtClean="0">
                <a:solidFill>
                  <a:srgbClr val="002060"/>
                </a:solidFill>
              </a:rPr>
              <a:t>экономическую </a:t>
            </a:r>
            <a:r>
              <a:rPr lang="ru-RU" sz="1300" b="1" dirty="0">
                <a:solidFill>
                  <a:srgbClr val="002060"/>
                </a:solidFill>
              </a:rPr>
              <a:t>жизнь</a:t>
            </a:r>
          </a:p>
        </p:txBody>
      </p:sp>
      <p:sp>
        <p:nvSpPr>
          <p:cNvPr id="7" name="Стрелка: изогнутая вверх 6">
            <a:extLst>
              <a:ext uri="{FF2B5EF4-FFF2-40B4-BE49-F238E27FC236}">
                <a16:creationId xmlns="" xmlns:a16="http://schemas.microsoft.com/office/drawing/2014/main" id="{8BBA7A54-02D1-B796-41F9-FA9915A90A26}"/>
              </a:ext>
            </a:extLst>
          </p:cNvPr>
          <p:cNvSpPr/>
          <p:nvPr/>
        </p:nvSpPr>
        <p:spPr>
          <a:xfrm>
            <a:off x="3626136" y="4471419"/>
            <a:ext cx="951397" cy="25638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4603404" y="2991703"/>
            <a:ext cx="1124374" cy="1545355"/>
          </a:xfrm>
          <a:prstGeom prst="rightArrow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514411754"/>
      </p:ext>
    </p:extLst>
  </p:cSld>
  <p:clrMapOvr>
    <a:masterClrMapping/>
  </p:clrMapOvr>
  <p:transition spd="slow" advTm="4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186" y="842905"/>
            <a:ext cx="7886700" cy="534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ПОДХОДЫ К ОРГАНИЗАЦИИ ОБРАЗОВАТЕЛЬНОЙ ДЕЯТЕЛЬНОСТИ ПО ФОРМИРОВАНИЮ ОСНОВ ФИНАНСОВОЙ ГРАМОТНОСТИ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034" y="1422213"/>
            <a:ext cx="4195867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43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СОСТАВЛЯЮЩИЕ ОБРАЗОВАТЕЛЬНОГО ПРОЦЕССА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03933" y="3263689"/>
            <a:ext cx="1265998" cy="71830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1" name="Прямоугольник 10"/>
          <p:cNvSpPr/>
          <p:nvPr/>
        </p:nvSpPr>
        <p:spPr>
          <a:xfrm>
            <a:off x="235071" y="1947665"/>
            <a:ext cx="151985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b="1" dirty="0"/>
              <a:t>Совместная партнерская </a:t>
            </a:r>
            <a:r>
              <a:rPr lang="ru-RU" sz="1050" b="1" dirty="0">
                <a:cs typeface="Arial" panose="020B0604020202020204" pitchFamily="34" charset="0"/>
              </a:rPr>
              <a:t>деятельность</a:t>
            </a:r>
            <a:r>
              <a:rPr lang="ru-RU" sz="1050" b="1" dirty="0"/>
              <a:t> детей и взрослых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44471" y="3276769"/>
            <a:ext cx="1188000" cy="71830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05994" y="3294953"/>
            <a:ext cx="1188000" cy="71830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31185" y="3302746"/>
            <a:ext cx="1188000" cy="71830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69311" y="3320930"/>
            <a:ext cx="1188000" cy="71830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6" name="Прямоугольник 15"/>
          <p:cNvSpPr/>
          <p:nvPr/>
        </p:nvSpPr>
        <p:spPr>
          <a:xfrm>
            <a:off x="4607307" y="2014186"/>
            <a:ext cx="1331763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b="1" dirty="0"/>
              <a:t>Формирование </a:t>
            </a:r>
            <a:r>
              <a:rPr lang="ru-RU" sz="1050" b="1" dirty="0">
                <a:cs typeface="Arial" panose="020B0604020202020204" pitchFamily="34" charset="0"/>
              </a:rPr>
              <a:t>личностных</a:t>
            </a:r>
            <a:r>
              <a:rPr lang="ru-RU" sz="1050" b="1" dirty="0"/>
              <a:t> качеств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90740" y="2008819"/>
            <a:ext cx="1189851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b="1" dirty="0">
                <a:cs typeface="Arial" panose="020B0604020202020204" pitchFamily="34" charset="0"/>
              </a:rPr>
              <a:t>Приобретение</a:t>
            </a:r>
            <a:r>
              <a:rPr lang="ru-RU" sz="1050" b="1" dirty="0"/>
              <a:t> нового </a:t>
            </a:r>
          </a:p>
          <a:p>
            <a:pPr algn="ctr"/>
            <a:r>
              <a:rPr lang="ru-RU" sz="1050" b="1" dirty="0"/>
              <a:t>соц. опыта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4621" y="1947665"/>
            <a:ext cx="141804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b="1" dirty="0"/>
              <a:t>Свободная самостоятельная деятельность детей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16211" y="2127154"/>
            <a:ext cx="1432321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b="1" dirty="0"/>
              <a:t>Ранняя </a:t>
            </a:r>
            <a:r>
              <a:rPr lang="ru-RU" sz="1050" b="1" dirty="0">
                <a:cs typeface="Arial" panose="020B0604020202020204" pitchFamily="34" charset="0"/>
              </a:rPr>
              <a:t>профориентация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98720" y="2830597"/>
            <a:ext cx="8800058" cy="2846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50" b="1" dirty="0">
                <a:solidFill>
                  <a:srgbClr val="00B050"/>
                </a:solidFill>
              </a:rPr>
              <a:t>ПРОГРАММА ЯВЛЯЕТСЯ ЧАСТЬЮ НЕПРЕРЫВНОГО ВОСПИТАТЕЛЬНО - ОБРАЗОВАТЕЛЬНОГО ПРОЦЕССА </a:t>
            </a: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 bwMode="auto">
          <a:xfrm>
            <a:off x="1905495" y="4341183"/>
            <a:ext cx="1498097" cy="53857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198882" indent="-198882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</a:rPr>
              <a:t>Рассматривание коллекций</a:t>
            </a: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 bwMode="auto">
          <a:xfrm>
            <a:off x="111628" y="4341183"/>
            <a:ext cx="1649704" cy="53857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198882" indent="-198882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</a:rPr>
              <a:t>Чтение художественной литературы</a:t>
            </a:r>
          </a:p>
        </p:txBody>
      </p:sp>
      <p:sp>
        <p:nvSpPr>
          <p:cNvPr id="27" name="Содержимое 2"/>
          <p:cNvSpPr txBox="1">
            <a:spLocks/>
          </p:cNvSpPr>
          <p:nvPr/>
        </p:nvSpPr>
        <p:spPr bwMode="auto">
          <a:xfrm>
            <a:off x="4345958" y="4432706"/>
            <a:ext cx="1854460" cy="41669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marL="198882" indent="-198882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rgbClr val="002060"/>
                </a:solidFill>
              </a:rPr>
              <a:t>Игровая </a:t>
            </a:r>
            <a:r>
              <a:rPr lang="ru-RU" sz="1000" b="1" dirty="0">
                <a:solidFill>
                  <a:srgbClr val="002060"/>
                </a:solidFill>
              </a:rPr>
              <a:t>деятельность</a:t>
            </a: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 bwMode="auto">
          <a:xfrm>
            <a:off x="6491062" y="4449049"/>
            <a:ext cx="1584176" cy="40035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198882" indent="-198882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</a:rPr>
              <a:t>Досуговая деятельность</a:t>
            </a:r>
          </a:p>
        </p:txBody>
      </p:sp>
      <p:pic>
        <p:nvPicPr>
          <p:cNvPr id="32" name="Picture 2" descr="d:\Users\snitko\Desktop\ва.png">
            <a:extLst>
              <a:ext uri="{FF2B5EF4-FFF2-40B4-BE49-F238E27FC236}">
                <a16:creationId xmlns="" xmlns:a16="http://schemas.microsoft.com/office/drawing/2014/main" id="{8155EE43-4EDA-CB13-2613-050653BD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4" y="35900"/>
            <a:ext cx="9144000" cy="726013"/>
          </a:xfrm>
          <a:prstGeom prst="rect">
            <a:avLst/>
          </a:prstGeom>
          <a:noFill/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3D6EE17-861C-AD58-51F1-85A7CBC23072}"/>
              </a:ext>
            </a:extLst>
          </p:cNvPr>
          <p:cNvSpPr txBox="1"/>
          <p:nvPr/>
        </p:nvSpPr>
        <p:spPr>
          <a:xfrm>
            <a:off x="111628" y="195784"/>
            <a:ext cx="6583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8714C4E3-9D92-6E24-8F56-23B71AF3A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86" y="17599"/>
            <a:ext cx="1144927" cy="1048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трелка: вправо с вырезом 2">
            <a:extLst>
              <a:ext uri="{FF2B5EF4-FFF2-40B4-BE49-F238E27FC236}">
                <a16:creationId xmlns="" xmlns:a16="http://schemas.microsoft.com/office/drawing/2014/main" id="{16F1DB42-2040-160E-DE2F-98D717987CF4}"/>
              </a:ext>
            </a:extLst>
          </p:cNvPr>
          <p:cNvSpPr/>
          <p:nvPr/>
        </p:nvSpPr>
        <p:spPr>
          <a:xfrm rot="8844217">
            <a:off x="746355" y="1767022"/>
            <a:ext cx="380249" cy="1464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право с вырезом 35">
            <a:extLst>
              <a:ext uri="{FF2B5EF4-FFF2-40B4-BE49-F238E27FC236}">
                <a16:creationId xmlns="" xmlns:a16="http://schemas.microsoft.com/office/drawing/2014/main" id="{6EA1B30F-DB15-D2A4-5A99-A8D393DDD916}"/>
              </a:ext>
            </a:extLst>
          </p:cNvPr>
          <p:cNvSpPr/>
          <p:nvPr/>
        </p:nvSpPr>
        <p:spPr>
          <a:xfrm rot="2789449">
            <a:off x="2656658" y="1787500"/>
            <a:ext cx="384277" cy="1389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с вырезом 36">
            <a:extLst>
              <a:ext uri="{FF2B5EF4-FFF2-40B4-BE49-F238E27FC236}">
                <a16:creationId xmlns="" xmlns:a16="http://schemas.microsoft.com/office/drawing/2014/main" id="{946F3F44-3F7F-775A-4998-4BD9371148EE}"/>
              </a:ext>
            </a:extLst>
          </p:cNvPr>
          <p:cNvSpPr/>
          <p:nvPr/>
        </p:nvSpPr>
        <p:spPr>
          <a:xfrm rot="5400000">
            <a:off x="6569029" y="1817373"/>
            <a:ext cx="380249" cy="1464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с вырезом 37">
            <a:extLst>
              <a:ext uri="{FF2B5EF4-FFF2-40B4-BE49-F238E27FC236}">
                <a16:creationId xmlns="" xmlns:a16="http://schemas.microsoft.com/office/drawing/2014/main" id="{F239EE14-5F8E-276C-3E39-D389B853BBC6}"/>
              </a:ext>
            </a:extLst>
          </p:cNvPr>
          <p:cNvSpPr/>
          <p:nvPr/>
        </p:nvSpPr>
        <p:spPr>
          <a:xfrm rot="8687590">
            <a:off x="5265261" y="1762680"/>
            <a:ext cx="380249" cy="1464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с вырезом 38">
            <a:extLst>
              <a:ext uri="{FF2B5EF4-FFF2-40B4-BE49-F238E27FC236}">
                <a16:creationId xmlns="" xmlns:a16="http://schemas.microsoft.com/office/drawing/2014/main" id="{CA7F6EE4-F901-1548-555D-839421292B80}"/>
              </a:ext>
            </a:extLst>
          </p:cNvPr>
          <p:cNvSpPr/>
          <p:nvPr/>
        </p:nvSpPr>
        <p:spPr>
          <a:xfrm rot="1170644">
            <a:off x="7902592" y="1769308"/>
            <a:ext cx="380249" cy="1464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6075DBD-905E-EFDE-BE94-222C0F57C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50" y="3348834"/>
            <a:ext cx="1474143" cy="847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E6475486-294A-64E2-483C-7E686A7D6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11605"/>
          <a:stretch/>
        </p:blipFill>
        <p:spPr>
          <a:xfrm>
            <a:off x="293007" y="3357075"/>
            <a:ext cx="1187999" cy="818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8">
            <a:extLst>
              <a:ext uri="{FF2B5EF4-FFF2-40B4-BE49-F238E27FC236}">
                <a16:creationId xmlns="" xmlns:a16="http://schemas.microsoft.com/office/drawing/2014/main" id="{5B466B41-0F3A-F8EA-6BF5-341D19D03E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5" t="15566" r="5495" b="1753"/>
          <a:stretch/>
        </p:blipFill>
        <p:spPr>
          <a:xfrm>
            <a:off x="5612974" y="3249004"/>
            <a:ext cx="1074068" cy="98988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DEEC3F9-B25E-6EC7-DB79-B37E76BC7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43246" r="52732" b="9324"/>
          <a:stretch/>
        </p:blipFill>
        <p:spPr>
          <a:xfrm>
            <a:off x="6892219" y="3302746"/>
            <a:ext cx="1132963" cy="801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4">
            <a:extLst>
              <a:ext uri="{FF2B5EF4-FFF2-40B4-BE49-F238E27FC236}">
                <a16:creationId xmlns="" xmlns:a16="http://schemas.microsoft.com/office/drawing/2014/main" id="{8ABC73AF-852E-383F-8ED7-0F610C664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607307" y="3219330"/>
            <a:ext cx="897367" cy="1083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10">
            <a:extLst>
              <a:ext uri="{FF2B5EF4-FFF2-40B4-BE49-F238E27FC236}">
                <a16:creationId xmlns="" xmlns:a16="http://schemas.microsoft.com/office/drawing/2014/main" id="{C296493E-258A-0E36-68CF-66E0E1A68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3587" b="12393"/>
          <a:stretch>
            <a:fillRect/>
          </a:stretch>
        </p:blipFill>
        <p:spPr>
          <a:xfrm>
            <a:off x="3479222" y="3359931"/>
            <a:ext cx="1057473" cy="78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6DC27BD7-6ADC-38D3-5B90-17C10DB021DB}"/>
              </a:ext>
            </a:extLst>
          </p:cNvPr>
          <p:cNvPicPr/>
          <p:nvPr/>
        </p:nvPicPr>
        <p:blipFill rotWithShape="1">
          <a:blip r:embed="rId11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3579" r="5472"/>
          <a:stretch/>
        </p:blipFill>
        <p:spPr bwMode="auto">
          <a:xfrm>
            <a:off x="8092718" y="3368076"/>
            <a:ext cx="973596" cy="1022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Прямоугольник 42"/>
          <p:cNvSpPr/>
          <p:nvPr/>
        </p:nvSpPr>
        <p:spPr>
          <a:xfrm>
            <a:off x="4623594" y="1429251"/>
            <a:ext cx="404863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43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ОБРАЗОВАТЕЛЬНОГО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50919632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3643306" y="571486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d:\Users\snitko\Desktop\Salerio · SlidesCarni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4643452"/>
            <a:ext cx="1214414" cy="500048"/>
          </a:xfrm>
          <a:prstGeom prst="rect">
            <a:avLst/>
          </a:prstGeom>
          <a:noFill/>
        </p:spPr>
      </p:pic>
      <p:pic>
        <p:nvPicPr>
          <p:cNvPr id="79" name="Picture 2" descr="d:\Users\snitko\Desktop\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23" y="5993"/>
            <a:ext cx="9036496" cy="785799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15414" y="4869656"/>
            <a:ext cx="328586" cy="273844"/>
          </a:xfrm>
        </p:spPr>
        <p:txBody>
          <a:bodyPr/>
          <a:lstStyle/>
          <a:p>
            <a:pPr>
              <a:defRPr/>
            </a:pPr>
            <a:fld id="{CC348911-D48F-4910-95F3-2DC5FD86C776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86435" y="550144"/>
            <a:ext cx="2740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ln>
                <a:solidFill>
                  <a:schemeClr val="tx1">
                    <a:alpha val="28000"/>
                  </a:schemeClr>
                </a:solidFill>
              </a:ln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1500" dirty="0">
                <a:ln>
                  <a:solidFill>
                    <a:schemeClr val="tx1">
                      <a:alpha val="28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Модель образовательного пространства ДОУ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-49350" y="167422"/>
            <a:ext cx="9178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85"/>
          <p:cNvGrpSpPr/>
          <p:nvPr/>
        </p:nvGrpSpPr>
        <p:grpSpPr>
          <a:xfrm>
            <a:off x="102446" y="629480"/>
            <a:ext cx="8712968" cy="4377098"/>
            <a:chOff x="142875" y="974300"/>
            <a:chExt cx="8858250" cy="5740825"/>
          </a:xfrm>
        </p:grpSpPr>
        <p:sp>
          <p:nvSpPr>
            <p:cNvPr id="87" name="Овал 86"/>
            <p:cNvSpPr/>
            <p:nvPr/>
          </p:nvSpPr>
          <p:spPr>
            <a:xfrm>
              <a:off x="3071813" y="2000250"/>
              <a:ext cx="2786062" cy="2786063"/>
            </a:xfrm>
            <a:prstGeom prst="ellipse">
              <a:avLst/>
            </a:prstGeom>
            <a:solidFill>
              <a:srgbClr val="DEF5FA">
                <a:lumMod val="50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3396315" y="2369597"/>
              <a:ext cx="2071688" cy="2071687"/>
            </a:xfrm>
            <a:prstGeom prst="ellipse">
              <a:avLst/>
            </a:prstGeom>
            <a:solidFill>
              <a:srgbClr val="DEF5FA">
                <a:lumMod val="75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3786188" y="2714625"/>
              <a:ext cx="1343025" cy="1357313"/>
            </a:xfrm>
            <a:prstGeom prst="ellipse">
              <a:avLst/>
            </a:prstGeom>
            <a:solidFill>
              <a:srgbClr val="DEF5FA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1785938" y="974300"/>
              <a:ext cx="1500187" cy="1668889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4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/>
                  <a:ea typeface="+mn-ea"/>
                  <a:cs typeface="+mn-cs"/>
                </a:rPr>
                <a:t>ПЕДАГОГ</a:t>
              </a:r>
            </a:p>
          </p:txBody>
        </p:sp>
        <p:sp>
          <p:nvSpPr>
            <p:cNvPr id="97" name="Овал 96"/>
            <p:cNvSpPr/>
            <p:nvPr/>
          </p:nvSpPr>
          <p:spPr>
            <a:xfrm>
              <a:off x="5698621" y="974300"/>
              <a:ext cx="1571625" cy="1593883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400" b="1" kern="0" dirty="0">
                <a:solidFill>
                  <a:sysClr val="window" lastClr="FFFFFF"/>
                </a:solidFill>
                <a:latin typeface="Franklin Gothic Book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СЕМЬЯ</a:t>
              </a:r>
            </a:p>
          </p:txBody>
        </p:sp>
        <p:sp>
          <p:nvSpPr>
            <p:cNvPr id="98" name="Овал 97"/>
            <p:cNvSpPr/>
            <p:nvPr/>
          </p:nvSpPr>
          <p:spPr>
            <a:xfrm>
              <a:off x="5715000" y="3972548"/>
              <a:ext cx="1571625" cy="1742454"/>
            </a:xfrm>
            <a:prstGeom prst="ellipse">
              <a:avLst/>
            </a:prstGeom>
            <a:blipFill>
              <a:blip r:embed="rId7" cstate="print"/>
              <a:stretch>
                <a:fillRect/>
              </a:stretch>
            </a:blip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/>
                  <a:ea typeface="+mn-ea"/>
                  <a:cs typeface="+mn-cs"/>
                </a:rPr>
                <a:t>СРЕДА</a:t>
              </a:r>
            </a:p>
          </p:txBody>
        </p:sp>
        <p:sp>
          <p:nvSpPr>
            <p:cNvPr id="99" name="Овал 98"/>
            <p:cNvSpPr/>
            <p:nvPr/>
          </p:nvSpPr>
          <p:spPr>
            <a:xfrm>
              <a:off x="1785938" y="3972548"/>
              <a:ext cx="1571625" cy="1742454"/>
            </a:xfrm>
            <a:prstGeom prst="ellipse">
              <a:avLst/>
            </a:prstGeom>
            <a:blipFill>
              <a:blip r:embed="rId8" cstate="print"/>
              <a:stretch>
                <a:fillRect/>
              </a:stretch>
            </a:blip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СОДЕРЖАНИЕ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ОБРАЗОВАНИЯ</a:t>
              </a:r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142875" y="5143500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Обеспечивает время и пространство для детской игры</a:t>
              </a: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142875" y="6000750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Обеспечивает экономическое образование детей </a:t>
              </a: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1928813" y="6000750"/>
              <a:ext cx="1785937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Способствует развитию детского творчества</a:t>
              </a:r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7429500" y="4143375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Обеспечивает эмоциональный комфорт детей и взрослых</a:t>
              </a: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7429500" y="6000750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Интерактивна,  </a:t>
              </a:r>
              <a:r>
                <a:rPr kumimoji="0" lang="ru-RU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полифункциональна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информационно насыщена и открыта</a:t>
              </a: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7429500" y="5072063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Ориентирована на  </a:t>
              </a:r>
              <a:r>
                <a:rPr kumimoji="0" lang="ru-RU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самоценность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детской деятельности</a:t>
              </a:r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5429250" y="6000750"/>
              <a:ext cx="1785938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Ориентирована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на поддержку  личностного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и творческого потенциала каждого ребенка</a:t>
              </a: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142875" y="1143000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Организует образовательный процесс</a:t>
              </a:r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42875" y="2000250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Предоставляет детям право выбора видов активности и общения</a:t>
              </a:r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142875" y="2857500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Создает психолого-педагогические условия</a:t>
              </a:r>
            </a:p>
          </p:txBody>
        </p:sp>
        <p:sp>
          <p:nvSpPr>
            <p:cNvPr id="110" name="Прямоугольник 109"/>
            <p:cNvSpPr/>
            <p:nvPr/>
          </p:nvSpPr>
          <p:spPr>
            <a:xfrm>
              <a:off x="7500938" y="2928938"/>
              <a:ext cx="1500187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Повышает родительскую компетентность</a:t>
              </a:r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7500938" y="1143000"/>
              <a:ext cx="1500187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Активно участвует в образовании ребенка</a:t>
              </a: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7500938" y="2000250"/>
              <a:ext cx="1500187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Закладывает основы финансовой грамотности</a:t>
              </a:r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142875" y="4286250"/>
              <a:ext cx="1571625" cy="71437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DA2BF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50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Реализуется в различных видах детской деятельности</a:t>
              </a:r>
            </a:p>
          </p:txBody>
        </p:sp>
        <p:cxnSp>
          <p:nvCxnSpPr>
            <p:cNvPr id="114" name="Прямая соединительная линия 113"/>
            <p:cNvCxnSpPr/>
            <p:nvPr/>
          </p:nvCxnSpPr>
          <p:spPr>
            <a:xfrm rot="5400000">
              <a:off x="1643062" y="2714626"/>
              <a:ext cx="714375" cy="571500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15" name="Прямая соединительная линия 114"/>
            <p:cNvCxnSpPr>
              <a:cxnSpLocks/>
              <a:endCxn id="110" idx="1"/>
            </p:cNvCxnSpPr>
            <p:nvPr/>
          </p:nvCxnSpPr>
          <p:spPr>
            <a:xfrm rot="16200000" flipH="1">
              <a:off x="6893719" y="2678907"/>
              <a:ext cx="642937" cy="571500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16" name="Прямая соединительная линия 115"/>
            <p:cNvCxnSpPr/>
            <p:nvPr/>
          </p:nvCxnSpPr>
          <p:spPr>
            <a:xfrm flipV="1">
              <a:off x="7143750" y="1285875"/>
              <a:ext cx="357188" cy="214313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17" name="Прямая соединительная линия 116"/>
            <p:cNvCxnSpPr/>
            <p:nvPr/>
          </p:nvCxnSpPr>
          <p:spPr>
            <a:xfrm>
              <a:off x="7215188" y="2214563"/>
              <a:ext cx="285750" cy="1587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18" name="Прямая соединительная линия 117"/>
            <p:cNvCxnSpPr/>
            <p:nvPr/>
          </p:nvCxnSpPr>
          <p:spPr>
            <a:xfrm rot="16200000" flipH="1">
              <a:off x="1714500" y="1285875"/>
              <a:ext cx="142875" cy="142875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19" name="Прямая соединительная линия 118"/>
            <p:cNvCxnSpPr/>
            <p:nvPr/>
          </p:nvCxnSpPr>
          <p:spPr>
            <a:xfrm flipV="1">
              <a:off x="1714500" y="2357438"/>
              <a:ext cx="290513" cy="4762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20" name="Прямая соединительная линия 119"/>
            <p:cNvCxnSpPr/>
            <p:nvPr/>
          </p:nvCxnSpPr>
          <p:spPr>
            <a:xfrm rot="16200000" flipH="1">
              <a:off x="7000875" y="5572125"/>
              <a:ext cx="428625" cy="428625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21" name="Прямая соединительная линия 120"/>
            <p:cNvCxnSpPr/>
            <p:nvPr/>
          </p:nvCxnSpPr>
          <p:spPr>
            <a:xfrm rot="5400000">
              <a:off x="1714500" y="5572125"/>
              <a:ext cx="428625" cy="428625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22" name="Прямая соединительная линия 121"/>
            <p:cNvCxnSpPr/>
            <p:nvPr/>
          </p:nvCxnSpPr>
          <p:spPr>
            <a:xfrm rot="5400000">
              <a:off x="2429669" y="5857081"/>
              <a:ext cx="285750" cy="1588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23" name="Прямая соединительная линия 122"/>
            <p:cNvCxnSpPr/>
            <p:nvPr/>
          </p:nvCxnSpPr>
          <p:spPr>
            <a:xfrm rot="5400000">
              <a:off x="6430169" y="5857081"/>
              <a:ext cx="285750" cy="1588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24" name="Прямая соединительная линия 123"/>
            <p:cNvCxnSpPr/>
            <p:nvPr/>
          </p:nvCxnSpPr>
          <p:spPr>
            <a:xfrm rot="16200000" flipH="1">
              <a:off x="1714500" y="4286250"/>
              <a:ext cx="214313" cy="214313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25" name="Прямая соединительная линия 124"/>
            <p:cNvCxnSpPr/>
            <p:nvPr/>
          </p:nvCxnSpPr>
          <p:spPr>
            <a:xfrm rot="10800000" flipV="1">
              <a:off x="7143750" y="4143375"/>
              <a:ext cx="285750" cy="285750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26" name="Прямая соединительная линия 125"/>
            <p:cNvCxnSpPr/>
            <p:nvPr/>
          </p:nvCxnSpPr>
          <p:spPr>
            <a:xfrm rot="10800000" flipV="1">
              <a:off x="1714500" y="5357813"/>
              <a:ext cx="158750" cy="0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cxnSp>
          <p:nvCxnSpPr>
            <p:cNvPr id="127" name="Прямая соединительная линия 126"/>
            <p:cNvCxnSpPr/>
            <p:nvPr/>
          </p:nvCxnSpPr>
          <p:spPr>
            <a:xfrm rot="10800000" flipV="1">
              <a:off x="7215188" y="5286375"/>
              <a:ext cx="158750" cy="0"/>
            </a:xfrm>
            <a:prstGeom prst="line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</a:ln>
            <a:effectLst/>
          </p:spPr>
        </p:cxnSp>
        <p:sp>
          <p:nvSpPr>
            <p:cNvPr id="128" name="Двойная стрелка вверх/вниз 127"/>
            <p:cNvSpPr/>
            <p:nvPr/>
          </p:nvSpPr>
          <p:spPr>
            <a:xfrm rot="7860000">
              <a:off x="3258745" y="2086997"/>
              <a:ext cx="214311" cy="357187"/>
            </a:xfrm>
            <a:prstGeom prst="upDownArrow">
              <a:avLst/>
            </a:prstGeom>
            <a:solidFill>
              <a:srgbClr val="2DA2B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9" name="Двойная стрелка вверх/вниз 128"/>
            <p:cNvSpPr/>
            <p:nvPr/>
          </p:nvSpPr>
          <p:spPr>
            <a:xfrm rot="7860000">
              <a:off x="5853376" y="3651195"/>
              <a:ext cx="214313" cy="357188"/>
            </a:xfrm>
            <a:prstGeom prst="upDownArrow">
              <a:avLst/>
            </a:prstGeom>
            <a:solidFill>
              <a:srgbClr val="2DA2B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0" name="Двойная стрелка вверх/вниз 129"/>
            <p:cNvSpPr/>
            <p:nvPr/>
          </p:nvSpPr>
          <p:spPr>
            <a:xfrm rot="14040000">
              <a:off x="2879607" y="3641285"/>
              <a:ext cx="214313" cy="357188"/>
            </a:xfrm>
            <a:prstGeom prst="upDownArrow">
              <a:avLst/>
            </a:prstGeom>
            <a:solidFill>
              <a:srgbClr val="2DA2B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1" name="Двойная стрелка вверх/вниз 130"/>
            <p:cNvSpPr/>
            <p:nvPr/>
          </p:nvSpPr>
          <p:spPr>
            <a:xfrm rot="13620000">
              <a:off x="5526088" y="2165350"/>
              <a:ext cx="214312" cy="357188"/>
            </a:xfrm>
            <a:prstGeom prst="upDownArrow">
              <a:avLst/>
            </a:prstGeom>
            <a:solidFill>
              <a:srgbClr val="2DA2B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133" name="Прямая со стрелкой 132"/>
            <p:cNvCxnSpPr/>
            <p:nvPr/>
          </p:nvCxnSpPr>
          <p:spPr>
            <a:xfrm>
              <a:off x="3278982" y="1925978"/>
              <a:ext cx="2357438" cy="1588"/>
            </a:xfrm>
            <a:prstGeom prst="straightConnector1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34" name="Прямая со стрелкой 133"/>
            <p:cNvCxnSpPr/>
            <p:nvPr/>
          </p:nvCxnSpPr>
          <p:spPr>
            <a:xfrm>
              <a:off x="3357563" y="5143500"/>
              <a:ext cx="2286000" cy="1588"/>
            </a:xfrm>
            <a:prstGeom prst="straightConnector1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35" name="Прямая со стрелкой 134"/>
            <p:cNvCxnSpPr/>
            <p:nvPr/>
          </p:nvCxnSpPr>
          <p:spPr>
            <a:xfrm rot="16200000" flipH="1">
              <a:off x="1920307" y="3296219"/>
              <a:ext cx="1164226" cy="1037"/>
            </a:xfrm>
            <a:prstGeom prst="straightConnector1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36" name="Прямая со стрелкой 135"/>
            <p:cNvCxnSpPr/>
            <p:nvPr/>
          </p:nvCxnSpPr>
          <p:spPr>
            <a:xfrm rot="5400000">
              <a:off x="5822950" y="3392488"/>
              <a:ext cx="1357313" cy="1587"/>
            </a:xfrm>
            <a:prstGeom prst="straightConnector1">
              <a:avLst/>
            </a:prstGeom>
            <a:noFill/>
            <a:ln w="10000" cap="flat" cmpd="sng" algn="ctr">
              <a:solidFill>
                <a:srgbClr val="DEF5FA">
                  <a:lumMod val="2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sp>
          <p:nvSpPr>
            <p:cNvPr id="141" name="TextBox 230"/>
            <p:cNvSpPr txBox="1">
              <a:spLocks noChangeArrowheads="1"/>
            </p:cNvSpPr>
            <p:nvPr/>
          </p:nvSpPr>
          <p:spPr bwMode="auto">
            <a:xfrm>
              <a:off x="4190436" y="2415991"/>
              <a:ext cx="471318" cy="30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Труд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 rot="21263871">
              <a:off x="5099111" y="2787657"/>
              <a:ext cx="328554" cy="903206"/>
            </a:xfrm>
            <a:prstGeom prst="rect">
              <a:avLst/>
            </a:prstGeom>
            <a:noFill/>
          </p:spPr>
          <p:txBody>
            <a:bodyPr vert="vert"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Честность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714876" y="3929066"/>
              <a:ext cx="606586" cy="30275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1800000"/>
                </a:camera>
                <a:lightRig rig="threePt" dir="t"/>
              </a:scene3d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Знания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589217" y="3931306"/>
              <a:ext cx="926014" cy="30275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19800000"/>
                </a:camera>
                <a:lightRig rig="threePt" dir="t"/>
              </a:scene3d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Трудолюбие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 rot="626006">
              <a:off x="3478315" y="2656430"/>
              <a:ext cx="328554" cy="1123962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kern="0" dirty="0">
                  <a:solidFill>
                    <a:srgbClr val="002060"/>
                  </a:solidFill>
                </a:rPr>
                <a:t>Эк</a:t>
              </a:r>
              <a:r>
                <a:rPr kumimoji="0" lang="ru-RU" sz="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ономность</a:t>
              </a:r>
              <a:endPara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TextBox 237"/>
            <p:cNvSpPr txBox="1">
              <a:spLocks noChangeArrowheads="1"/>
            </p:cNvSpPr>
            <p:nvPr/>
          </p:nvSpPr>
          <p:spPr bwMode="auto">
            <a:xfrm>
              <a:off x="3762530" y="2018890"/>
              <a:ext cx="1476067" cy="34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Модель 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586890" y="3458160"/>
              <a:ext cx="359845" cy="1651079"/>
            </a:xfrm>
            <a:prstGeom prst="rect">
              <a:avLst/>
            </a:prstGeom>
            <a:noFill/>
            <a:scene3d>
              <a:camera prst="orthographicFront">
                <a:rot lat="0" lon="0" rev="3600000"/>
              </a:camera>
              <a:lightRig rig="threePt" dir="t"/>
            </a:scene3d>
          </p:spPr>
          <p:txBody>
            <a:bodyPr vert="vert"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экономическ</a:t>
              </a: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ого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697237" y="4111534"/>
              <a:ext cx="1025428" cy="343117"/>
            </a:xfrm>
            <a:prstGeom prst="rect">
              <a:avLst/>
            </a:prstGeom>
            <a:noFill/>
            <a:scene3d>
              <a:camera prst="orthographicFront">
                <a:rot lat="0" lon="0" rev="240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воспитания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21708" y="3039124"/>
              <a:ext cx="328554" cy="121184"/>
            </a:xfrm>
            <a:prstGeom prst="rect">
              <a:avLst/>
            </a:prstGeom>
            <a:noFill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vert="vert"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8" name="Picture 30398">
            <a:extLst>
              <a:ext uri="{FF2B5EF4-FFF2-40B4-BE49-F238E27FC236}">
                <a16:creationId xmlns="" xmlns:a16="http://schemas.microsoft.com/office/drawing/2014/main" id="{C32A5793-B49A-45BA-1189-C11BC733B5CE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3958830" y="2030599"/>
            <a:ext cx="894396" cy="862764"/>
          </a:xfrm>
          <a:prstGeom prst="rect">
            <a:avLst/>
          </a:prstGeom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3643306" y="571486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d:\Users\snitko\Desktop\Salerio · SlidesCarni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4643452"/>
            <a:ext cx="1214414" cy="500048"/>
          </a:xfrm>
          <a:prstGeom prst="rect">
            <a:avLst/>
          </a:prstGeom>
          <a:noFill/>
        </p:spPr>
      </p:pic>
      <p:pic>
        <p:nvPicPr>
          <p:cNvPr id="79" name="Picture 2" descr="d:\Users\snitko\Desktop\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57"/>
            <a:ext cx="9144000" cy="857237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15414" y="4869656"/>
            <a:ext cx="328586" cy="273844"/>
          </a:xfrm>
        </p:spPr>
        <p:txBody>
          <a:bodyPr/>
          <a:lstStyle/>
          <a:p>
            <a:pPr>
              <a:defRPr/>
            </a:pPr>
            <a:fld id="{CC348911-D48F-4910-95F3-2DC5FD86C776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380312" y="142783"/>
            <a:ext cx="1452523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>
                  <a:solidFill>
                    <a:schemeClr val="tx1">
                      <a:alpha val="28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ПЕДАГОГ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214296"/>
            <a:ext cx="50720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 </a:t>
            </a:r>
            <a:br>
              <a:rPr lang="ru-RU" sz="1400" b="1" dirty="0">
                <a:solidFill>
                  <a:schemeClr val="bg1"/>
                </a:solidFill>
              </a:rPr>
            </a:br>
            <a:endParaRPr lang="ru-RU" sz="1400" b="1" dirty="0">
              <a:solidFill>
                <a:schemeClr val="bg1"/>
              </a:solidFill>
            </a:endParaRPr>
          </a:p>
          <a:p>
            <a:endParaRPr lang="ru-RU" sz="1400" b="1" dirty="0">
              <a:solidFill>
                <a:srgbClr val="A5B44A"/>
              </a:solidFill>
            </a:endParaRPr>
          </a:p>
        </p:txBody>
      </p:sp>
      <p:grpSp>
        <p:nvGrpSpPr>
          <p:cNvPr id="3" name="Группа 59"/>
          <p:cNvGrpSpPr/>
          <p:nvPr/>
        </p:nvGrpSpPr>
        <p:grpSpPr>
          <a:xfrm>
            <a:off x="13184" y="876259"/>
            <a:ext cx="8199982" cy="4296550"/>
            <a:chOff x="45537" y="902857"/>
            <a:chExt cx="9070933" cy="5678640"/>
          </a:xfrm>
        </p:grpSpPr>
        <p:grpSp>
          <p:nvGrpSpPr>
            <p:cNvPr id="4" name="Группа 13"/>
            <p:cNvGrpSpPr>
              <a:grpSpLocks/>
            </p:cNvGrpSpPr>
            <p:nvPr/>
          </p:nvGrpSpPr>
          <p:grpSpPr bwMode="auto">
            <a:xfrm>
              <a:off x="149111" y="3489967"/>
              <a:ext cx="3846512" cy="1099957"/>
              <a:chOff x="7872730" y="1054507"/>
              <a:chExt cx="4247105" cy="913252"/>
            </a:xfrm>
          </p:grpSpPr>
          <p:sp>
            <p:nvSpPr>
              <p:cNvPr id="75" name="Прямоугольник с двумя скругленными противолежащими углами 74"/>
              <p:cNvSpPr/>
              <p:nvPr/>
            </p:nvSpPr>
            <p:spPr>
              <a:xfrm>
                <a:off x="7872730" y="1137394"/>
                <a:ext cx="4247105" cy="830365"/>
              </a:xfrm>
              <a:prstGeom prst="round2DiagRect">
                <a:avLst/>
              </a:prstGeom>
              <a:solidFill>
                <a:srgbClr val="EDF1F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5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6" name="TextBox 15"/>
              <p:cNvSpPr txBox="1">
                <a:spLocks noChangeArrowheads="1"/>
              </p:cNvSpPr>
              <p:nvPr/>
            </p:nvSpPr>
            <p:spPr bwMode="auto">
              <a:xfrm>
                <a:off x="7928156" y="1054507"/>
                <a:ext cx="3040523" cy="574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Методический кейс современных технологий</a:t>
                </a:r>
              </a:p>
            </p:txBody>
          </p:sp>
        </p:grpSp>
        <p:sp>
          <p:nvSpPr>
            <p:cNvPr id="65" name="Прямоугольник 17"/>
            <p:cNvSpPr>
              <a:spLocks noChangeArrowheads="1"/>
            </p:cNvSpPr>
            <p:nvPr/>
          </p:nvSpPr>
          <p:spPr bwMode="auto">
            <a:xfrm>
              <a:off x="45537" y="4262849"/>
              <a:ext cx="3269912" cy="23186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Квест-игра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Маршрутная игра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Адвент-календарь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lang="ru-RU" sz="1200" b="1" kern="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Цифровые технологии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Кубик Блума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lang="ru-RU" sz="1200" b="1" kern="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ИКТ-технологии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lang="ru-RU" sz="1200" b="1" kern="0" dirty="0" err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Лэпбук</a:t>
              </a:r>
              <a:endParaRPr lang="ru-RU" sz="1200" b="1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lang="ru-RU" sz="1200" b="1" kern="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«Говорящая стена»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lang="ru-RU" sz="1200" b="1" kern="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«Виртуальное </a:t>
              </a:r>
              <a:r>
                <a:rPr lang="ru-RU" sz="1200" b="1" kern="0" dirty="0" err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гостевание</a:t>
              </a:r>
              <a:r>
                <a:rPr lang="ru-RU" sz="1200" b="1" kern="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и др.</a:t>
              </a:r>
              <a:endPara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Franklin Gothic Book" pitchFamily="34" charset="0"/>
              </a:endParaRPr>
            </a:p>
          </p:txBody>
        </p:sp>
        <p:grpSp>
          <p:nvGrpSpPr>
            <p:cNvPr id="5" name="Группа 19"/>
            <p:cNvGrpSpPr>
              <a:grpSpLocks/>
            </p:cNvGrpSpPr>
            <p:nvPr/>
          </p:nvGrpSpPr>
          <p:grpSpPr bwMode="auto">
            <a:xfrm>
              <a:off x="77296" y="902857"/>
              <a:ext cx="3290296" cy="1075113"/>
              <a:chOff x="4553841" y="1076487"/>
              <a:chExt cx="3912468" cy="737136"/>
            </a:xfrm>
          </p:grpSpPr>
          <p:sp>
            <p:nvSpPr>
              <p:cNvPr id="73" name="Прямоугольник с двумя скругленными противолежащими углами 72"/>
              <p:cNvSpPr/>
              <p:nvPr/>
            </p:nvSpPr>
            <p:spPr>
              <a:xfrm>
                <a:off x="4624247" y="1144255"/>
                <a:ext cx="3842062" cy="669368"/>
              </a:xfrm>
              <a:prstGeom prst="round2DiagRect">
                <a:avLst/>
              </a:prstGeom>
              <a:solidFill>
                <a:srgbClr val="EDF1F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4" name="TextBox 21"/>
              <p:cNvSpPr txBox="1">
                <a:spLocks noChangeArrowheads="1"/>
              </p:cNvSpPr>
              <p:nvPr/>
            </p:nvSpPr>
            <p:spPr bwMode="auto">
              <a:xfrm>
                <a:off x="4553841" y="1076487"/>
                <a:ext cx="3616678" cy="706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 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«</a:t>
                </a:r>
                <a:r>
                  <a:rPr lang="ru-RU" sz="1400" b="1" dirty="0">
                    <a:solidFill>
                      <a:schemeClr val="accent2">
                        <a:lumMod val="50000"/>
                      </a:schemeClr>
                    </a:solidFill>
                  </a:rPr>
                  <a:t>Реализация </a:t>
                </a:r>
              </a:p>
              <a:p>
                <a:pPr algn="ctr"/>
                <a:r>
                  <a:rPr lang="ru-RU" sz="1400" b="1" dirty="0">
                    <a:solidFill>
                      <a:schemeClr val="accent2">
                        <a:lumMod val="50000"/>
                      </a:schemeClr>
                    </a:solidFill>
                  </a:rPr>
                  <a:t>психолого-педагогической составляющей Модели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»</a:t>
                </a:r>
              </a:p>
            </p:txBody>
          </p:sp>
        </p:grpSp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92394" y="3353966"/>
              <a:ext cx="9024076" cy="45450"/>
            </a:xfrm>
            <a:prstGeom prst="line">
              <a:avLst/>
            </a:prstGeom>
            <a:noFill/>
            <a:ln w="15875" cap="flat" cmpd="sng" algn="ctr">
              <a:solidFill>
                <a:srgbClr val="39639D">
                  <a:lumMod val="75000"/>
                </a:srgbClr>
              </a:solidFill>
              <a:prstDash val="solid"/>
            </a:ln>
            <a:effectLst/>
          </p:spPr>
        </p:cxnSp>
        <p:graphicFrame>
          <p:nvGraphicFramePr>
            <p:cNvPr id="70" name="Схема 69"/>
            <p:cNvGraphicFramePr/>
            <p:nvPr>
              <p:extLst>
                <p:ext uri="{D42A27DB-BD31-4B8C-83A1-F6EECF244321}">
                  <p14:modId xmlns:p14="http://schemas.microsoft.com/office/powerpoint/2010/main" val="1509744696"/>
                </p:ext>
              </p:extLst>
            </p:nvPr>
          </p:nvGraphicFramePr>
          <p:xfrm>
            <a:off x="1752048" y="2659751"/>
            <a:ext cx="5991221" cy="5765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sp>
        <p:nvSpPr>
          <p:cNvPr id="31" name="Овал 30"/>
          <p:cNvSpPr/>
          <p:nvPr/>
        </p:nvSpPr>
        <p:spPr>
          <a:xfrm>
            <a:off x="2588306" y="2761781"/>
            <a:ext cx="1322942" cy="100348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58 (76%)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детей старшего д/в</a:t>
            </a:r>
          </a:p>
        </p:txBody>
      </p:sp>
      <p:sp>
        <p:nvSpPr>
          <p:cNvPr id="32" name="Овал 31"/>
          <p:cNvSpPr/>
          <p:nvPr/>
        </p:nvSpPr>
        <p:spPr>
          <a:xfrm>
            <a:off x="80801" y="1723897"/>
            <a:ext cx="1474085" cy="779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</a:rPr>
              <a:t>32 (73%) педагогов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88FEA51B-67C9-302C-66DA-D579A62ACF22}"/>
              </a:ext>
            </a:extLst>
          </p:cNvPr>
          <p:cNvPicPr/>
          <p:nvPr/>
        </p:nvPicPr>
        <p:blipFill>
          <a:blip r:embed="rId10"/>
          <a:srcRect l="21339" r="16083"/>
          <a:stretch/>
        </p:blipFill>
        <p:spPr>
          <a:xfrm>
            <a:off x="6159122" y="2957904"/>
            <a:ext cx="1196463" cy="1590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8">
            <a:extLst>
              <a:ext uri="{FF2B5EF4-FFF2-40B4-BE49-F238E27FC236}">
                <a16:creationId xmlns="" xmlns:a16="http://schemas.microsoft.com/office/drawing/2014/main" id="{9E7AF8C4-FDC8-B9B4-8F08-A01075560A99}"/>
              </a:ext>
            </a:extLst>
          </p:cNvPr>
          <p:cNvPicPr/>
          <p:nvPr/>
        </p:nvPicPr>
        <p:blipFill>
          <a:blip r:embed="rId11"/>
          <a:srcRect l="8094" t="1516" b="1516"/>
          <a:stretch/>
        </p:blipFill>
        <p:spPr>
          <a:xfrm>
            <a:off x="3995936" y="2812372"/>
            <a:ext cx="2024179" cy="1117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4" descr="C:\Users\Татьяна\Desktop\выступление фин грамотность\IMG_20220614_153453.jpg">
            <a:extLst>
              <a:ext uri="{FF2B5EF4-FFF2-40B4-BE49-F238E27FC236}">
                <a16:creationId xmlns="" xmlns:a16="http://schemas.microsoft.com/office/drawing/2014/main" id="{A93A8C3A-6F35-5B17-8342-8AAEE8FE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94" y="3996239"/>
            <a:ext cx="1281250" cy="1072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Стрелка вправо 34">
            <a:extLst>
              <a:ext uri="{FF2B5EF4-FFF2-40B4-BE49-F238E27FC236}">
                <a16:creationId xmlns="" xmlns:a16="http://schemas.microsoft.com/office/drawing/2014/main" id="{582F9083-FE99-5913-D355-3DBD827962A9}"/>
              </a:ext>
            </a:extLst>
          </p:cNvPr>
          <p:cNvSpPr/>
          <p:nvPr/>
        </p:nvSpPr>
        <p:spPr>
          <a:xfrm rot="20999037">
            <a:off x="3124152" y="4241170"/>
            <a:ext cx="919696" cy="189906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586F5E9-8FBE-8DF3-BBC5-7A7D8530139E}"/>
              </a:ext>
            </a:extLst>
          </p:cNvPr>
          <p:cNvSpPr txBox="1"/>
          <p:nvPr/>
        </p:nvSpPr>
        <p:spPr>
          <a:xfrm>
            <a:off x="11589" y="228624"/>
            <a:ext cx="6549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25">
            <a:extLst>
              <a:ext uri="{FF2B5EF4-FFF2-40B4-BE49-F238E27FC236}">
                <a16:creationId xmlns="" xmlns:a16="http://schemas.microsoft.com/office/drawing/2014/main" id="{64481F42-E8BD-2057-1713-AEDE478F3B7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953" r="22091"/>
          <a:stretch>
            <a:fillRect/>
          </a:stretch>
        </p:blipFill>
        <p:spPr>
          <a:xfrm>
            <a:off x="4723433" y="928537"/>
            <a:ext cx="1150728" cy="853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12">
            <a:extLst>
              <a:ext uri="{FF2B5EF4-FFF2-40B4-BE49-F238E27FC236}">
                <a16:creationId xmlns="" xmlns:a16="http://schemas.microsoft.com/office/drawing/2014/main" id="{F272A83B-6E6D-93ED-F1C4-1F996F06396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8127" t="1301" r="16905"/>
          <a:stretch>
            <a:fillRect/>
          </a:stretch>
        </p:blipFill>
        <p:spPr>
          <a:xfrm>
            <a:off x="3159076" y="946929"/>
            <a:ext cx="1330215" cy="986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C478AF3-A560-DFE2-3CC3-2B0623953D4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456" y="2926734"/>
            <a:ext cx="1322942" cy="1608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F634A7C-6805-C3FF-BE29-40C4164E779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46" r="1338"/>
          <a:stretch/>
        </p:blipFill>
        <p:spPr>
          <a:xfrm>
            <a:off x="6038535" y="928537"/>
            <a:ext cx="1545026" cy="987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26D1609C-99E0-5BB5-78E9-DB81F0FB8D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26" y="612099"/>
            <a:ext cx="1333313" cy="884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90" y="1648496"/>
            <a:ext cx="1298303" cy="973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3643306" y="571486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d:\Users\snitko\Desktop\Salerio · SlidesCarni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4643452"/>
            <a:ext cx="1214414" cy="500048"/>
          </a:xfrm>
          <a:prstGeom prst="rect">
            <a:avLst/>
          </a:prstGeom>
          <a:noFill/>
        </p:spPr>
      </p:pic>
      <p:pic>
        <p:nvPicPr>
          <p:cNvPr id="79" name="Picture 2" descr="d:\Users\snitko\Desktop\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63" y="-35627"/>
            <a:ext cx="9540552" cy="857237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pPr>
              <a:defRPr/>
            </a:pPr>
            <a:fld id="{CC348911-D48F-4910-95F3-2DC5FD86C776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6917" y="720653"/>
            <a:ext cx="580667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>
                  <a:solidFill>
                    <a:schemeClr val="tx1">
                      <a:alpha val="28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привлечение педагогического потенциала семьи</a:t>
            </a:r>
            <a:endParaRPr lang="ru-RU" sz="1400" dirty="0">
              <a:ln>
                <a:solidFill>
                  <a:schemeClr val="tx1">
                    <a:alpha val="28000"/>
                  </a:schemeClr>
                </a:solidFill>
              </a:ln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3563" y="233469"/>
            <a:ext cx="6633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62"/>
          <p:cNvGrpSpPr/>
          <p:nvPr/>
        </p:nvGrpSpPr>
        <p:grpSpPr>
          <a:xfrm>
            <a:off x="241650" y="1114810"/>
            <a:ext cx="5499198" cy="3528642"/>
            <a:chOff x="-127732" y="2096020"/>
            <a:chExt cx="6373398" cy="4380091"/>
          </a:xfrm>
        </p:grpSpPr>
        <p:sp>
          <p:nvSpPr>
            <p:cNvPr id="65" name="Овал 64"/>
            <p:cNvSpPr/>
            <p:nvPr/>
          </p:nvSpPr>
          <p:spPr>
            <a:xfrm>
              <a:off x="-59462" y="2248256"/>
              <a:ext cx="1423955" cy="1398747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39639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4" name="Группа 6"/>
            <p:cNvGrpSpPr>
              <a:grpSpLocks/>
            </p:cNvGrpSpPr>
            <p:nvPr/>
          </p:nvGrpSpPr>
          <p:grpSpPr bwMode="auto">
            <a:xfrm>
              <a:off x="4175204" y="2096020"/>
              <a:ext cx="2070462" cy="1175744"/>
              <a:chOff x="-2347136" y="1430691"/>
              <a:chExt cx="3525958" cy="1176578"/>
            </a:xfrm>
          </p:grpSpPr>
          <p:sp>
            <p:nvSpPr>
              <p:cNvPr id="103" name="Прямоугольник с двумя скругленными противолежащими углами 102"/>
              <p:cNvSpPr/>
              <p:nvPr/>
            </p:nvSpPr>
            <p:spPr bwMode="auto">
              <a:xfrm>
                <a:off x="-2347136" y="1430691"/>
                <a:ext cx="3206611" cy="1176578"/>
              </a:xfrm>
              <a:prstGeom prst="round2DiagRect">
                <a:avLst>
                  <a:gd name="adj1" fmla="val 16667"/>
                  <a:gd name="adj2" fmla="val 40697"/>
                </a:avLst>
              </a:prstGeom>
              <a:solidFill>
                <a:srgbClr val="39639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-2068878" y="1569945"/>
                <a:ext cx="3247700" cy="745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ПОВЫШЕНИЕ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РОДИТЕЛЬСКОЙ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КОМПЕТЕНТНОСТИ</a:t>
                </a:r>
              </a:p>
            </p:txBody>
          </p:sp>
        </p:grpSp>
        <p:grpSp>
          <p:nvGrpSpPr>
            <p:cNvPr id="6" name="Группа 13"/>
            <p:cNvGrpSpPr>
              <a:grpSpLocks/>
            </p:cNvGrpSpPr>
            <p:nvPr/>
          </p:nvGrpSpPr>
          <p:grpSpPr bwMode="auto">
            <a:xfrm>
              <a:off x="4429434" y="4469123"/>
              <a:ext cx="1816232" cy="1373367"/>
              <a:chOff x="-1940360" y="593228"/>
              <a:chExt cx="3279391" cy="1373287"/>
            </a:xfrm>
          </p:grpSpPr>
          <p:sp>
            <p:nvSpPr>
              <p:cNvPr id="94" name="Прямоугольник с двумя скругленными противолежащими углами 93"/>
              <p:cNvSpPr/>
              <p:nvPr/>
            </p:nvSpPr>
            <p:spPr>
              <a:xfrm>
                <a:off x="-1940360" y="593228"/>
                <a:ext cx="3279391" cy="1373287"/>
              </a:xfrm>
              <a:prstGeom prst="round2DiagRect">
                <a:avLst/>
              </a:prstGeom>
              <a:solidFill>
                <a:srgbClr val="6DBA4E"/>
              </a:solidFill>
              <a:ln w="25400" cap="flat" cmpd="sng" algn="ctr">
                <a:noFill/>
                <a:prstDash val="soli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-1599660" y="763277"/>
                <a:ext cx="2714551" cy="955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ВОВЛЕЧЕНИЕ СЕМЬИ В ОБРАЗОВАНИЕ РЕБЕНКА</a:t>
                </a:r>
              </a:p>
            </p:txBody>
          </p:sp>
        </p:grpSp>
        <p:pic>
          <p:nvPicPr>
            <p:cNvPr id="70" name="Picture 5" descr="d:\Users\glazunova\Desktop\Documents\фото\семья\скайп-консультирование 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699" y="2570523"/>
              <a:ext cx="1129881" cy="83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Выгнутая вниз стрелка 70"/>
            <p:cNvSpPr/>
            <p:nvPr/>
          </p:nvSpPr>
          <p:spPr>
            <a:xfrm>
              <a:off x="1228269" y="3469281"/>
              <a:ext cx="1423955" cy="421014"/>
            </a:xfrm>
            <a:prstGeom prst="curvedUpArrow">
              <a:avLst/>
            </a:prstGeom>
            <a:solidFill>
              <a:srgbClr val="39639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2" name="Скругленный прямоугольник 71"/>
            <p:cNvSpPr/>
            <p:nvPr/>
          </p:nvSpPr>
          <p:spPr>
            <a:xfrm>
              <a:off x="1652347" y="2125384"/>
              <a:ext cx="2316427" cy="46857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39639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9639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«ТЕЛЕОБРАЗОВАНИЕ»</a:t>
              </a:r>
            </a:p>
          </p:txBody>
        </p:sp>
        <p:sp>
          <p:nvSpPr>
            <p:cNvPr id="73" name="Прямоугольник 25"/>
            <p:cNvSpPr>
              <a:spLocks noChangeArrowheads="1"/>
            </p:cNvSpPr>
            <p:nvPr/>
          </p:nvSpPr>
          <p:spPr bwMode="auto">
            <a:xfrm>
              <a:off x="1445620" y="2631740"/>
              <a:ext cx="2448670" cy="1031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B4A76"/>
                  </a:solidFill>
                  <a:effectLst/>
                  <a:uLnTx/>
                  <a:uFillTx/>
                  <a:cs typeface="Times New Roman" pitchFamily="18" charset="0"/>
                </a:rPr>
                <a:t>web-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B4A76"/>
                  </a:solidFill>
                  <a:effectLst/>
                  <a:uLnTx/>
                  <a:uFillTx/>
                  <a:cs typeface="Times New Roman" pitchFamily="18" charset="0"/>
                </a:rPr>
                <a:t>консультирование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B4A76"/>
                  </a:solidFill>
                  <a:effectLst/>
                  <a:uLnTx/>
                  <a:uFillTx/>
                  <a:cs typeface="Times New Roman" pitchFamily="18" charset="0"/>
                </a:rPr>
                <a:t> видео-занятия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B4A76"/>
                  </a:solidFill>
                  <a:effectLst/>
                  <a:uLnTx/>
                  <a:uFillTx/>
                  <a:cs typeface="Times New Roman" pitchFamily="18" charset="0"/>
                </a:rPr>
                <a:t> видео-инструкции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B4A76"/>
                </a:solidFill>
                <a:effectLst/>
                <a:uLnTx/>
                <a:uFillTx/>
                <a:latin typeface="Franklin Gothic Medium" pitchFamily="34" charset="0"/>
                <a:cs typeface="Times New Roman" pitchFamily="18" charset="0"/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>
              <a:off x="-127732" y="4362183"/>
              <a:ext cx="1469336" cy="141822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5" name="Выгнутая вниз стрелка 74"/>
            <p:cNvSpPr/>
            <p:nvPr/>
          </p:nvSpPr>
          <p:spPr>
            <a:xfrm>
              <a:off x="848719" y="6023697"/>
              <a:ext cx="1585610" cy="452414"/>
            </a:xfrm>
            <a:prstGeom prst="curvedUpArrow">
              <a:avLst>
                <a:gd name="adj1" fmla="val 25000"/>
                <a:gd name="adj2" fmla="val 70802"/>
                <a:gd name="adj3" fmla="val 25000"/>
              </a:avLst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6" name="Скругленный прямоугольник 75"/>
            <p:cNvSpPr/>
            <p:nvPr/>
          </p:nvSpPr>
          <p:spPr>
            <a:xfrm>
              <a:off x="1416844" y="5155807"/>
              <a:ext cx="2804610" cy="3846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«</a:t>
              </a: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ДИСТАНЦИОННОЕ ВЗАИМОДЕЙСТВИЕ»</a:t>
              </a:r>
            </a:p>
          </p:txBody>
        </p:sp>
        <p:sp>
          <p:nvSpPr>
            <p:cNvPr id="77" name="Скругленный прямоугольник 76"/>
            <p:cNvSpPr/>
            <p:nvPr/>
          </p:nvSpPr>
          <p:spPr>
            <a:xfrm>
              <a:off x="1416844" y="4143374"/>
              <a:ext cx="2791896" cy="38460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«ОБРАЗОВАТЕЛЬНАЯ АФИША»</a:t>
              </a:r>
            </a:p>
          </p:txBody>
        </p:sp>
        <p:sp>
          <p:nvSpPr>
            <p:cNvPr id="78" name="Скругленный прямоугольник 77"/>
            <p:cNvSpPr/>
            <p:nvPr/>
          </p:nvSpPr>
          <p:spPr>
            <a:xfrm>
              <a:off x="1429558" y="4597003"/>
              <a:ext cx="2791896" cy="46013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«МАРШРУТ ВЫХОДНОГО ДНЯ»</a:t>
              </a:r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1391082" y="5651138"/>
              <a:ext cx="2992956" cy="3485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«ТЕХНОЛОГИЯ «ГОСТЬ ГРУППЫ»</a:t>
              </a:r>
            </a:p>
          </p:txBody>
        </p:sp>
        <p:pic>
          <p:nvPicPr>
            <p:cNvPr id="83" name="Рисунок 36" descr="d:\Users\glazunova\Desktop\В РАБОТЕ\ДОБРОЖЕЛАТЕЛЬНАЯ ШКОЛА\ПРОЕКТ ДЕТИ в ПРИОРИТЕТЕ\фото доброжелательные технологии\семья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212" y="4702235"/>
              <a:ext cx="1136921" cy="846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Овал 33"/>
          <p:cNvSpPr/>
          <p:nvPr/>
        </p:nvSpPr>
        <p:spPr>
          <a:xfrm>
            <a:off x="4297655" y="2150677"/>
            <a:ext cx="971193" cy="8368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58</a:t>
            </a:r>
          </a:p>
          <a:p>
            <a:pPr algn="ctr"/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семей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76C07578-D825-3AC6-EA2D-41E67968F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03" y="4286376"/>
            <a:ext cx="935925" cy="857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11">
            <a:extLst>
              <a:ext uri="{FF2B5EF4-FFF2-40B4-BE49-F238E27FC236}">
                <a16:creationId xmlns="" xmlns:a16="http://schemas.microsoft.com/office/drawing/2014/main" id="{678A053D-38F2-9B72-59D3-2959385302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500" r="5502" b="3500"/>
          <a:stretch>
            <a:fillRect/>
          </a:stretch>
        </p:blipFill>
        <p:spPr>
          <a:xfrm>
            <a:off x="6890840" y="965502"/>
            <a:ext cx="1435180" cy="105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13">
            <a:extLst>
              <a:ext uri="{FF2B5EF4-FFF2-40B4-BE49-F238E27FC236}">
                <a16:creationId xmlns="" xmlns:a16="http://schemas.microsoft.com/office/drawing/2014/main" id="{5C2F245E-A501-7FEB-A9FE-03CD56D2EA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94" r="1894"/>
          <a:stretch>
            <a:fillRect/>
          </a:stretch>
        </p:blipFill>
        <p:spPr>
          <a:xfrm>
            <a:off x="6906730" y="2194006"/>
            <a:ext cx="1419290" cy="1106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" descr="C:\Users\1\Downloads\1639310844782.jpg">
            <a:extLst>
              <a:ext uri="{FF2B5EF4-FFF2-40B4-BE49-F238E27FC236}">
                <a16:creationId xmlns="" xmlns:a16="http://schemas.microsoft.com/office/drawing/2014/main" id="{63A3EB22-F2F6-F579-948D-7CEAEAB3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0840" y="3520956"/>
            <a:ext cx="1409974" cy="653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Стрелка вправо 34">
            <a:extLst>
              <a:ext uri="{FF2B5EF4-FFF2-40B4-BE49-F238E27FC236}">
                <a16:creationId xmlns="" xmlns:a16="http://schemas.microsoft.com/office/drawing/2014/main" id="{D687AC86-FC63-BDC8-6FC7-C6415D6C0B8F}"/>
              </a:ext>
            </a:extLst>
          </p:cNvPr>
          <p:cNvSpPr/>
          <p:nvPr/>
        </p:nvSpPr>
        <p:spPr>
          <a:xfrm rot="983949">
            <a:off x="5830728" y="3023710"/>
            <a:ext cx="768689" cy="191769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Стрелка вправо 34">
            <a:extLst>
              <a:ext uri="{FF2B5EF4-FFF2-40B4-BE49-F238E27FC236}">
                <a16:creationId xmlns="" xmlns:a16="http://schemas.microsoft.com/office/drawing/2014/main" id="{8EFBFF6E-9541-42FA-B9FD-BBAD5991CE7B}"/>
              </a:ext>
            </a:extLst>
          </p:cNvPr>
          <p:cNvSpPr/>
          <p:nvPr/>
        </p:nvSpPr>
        <p:spPr>
          <a:xfrm>
            <a:off x="5842163" y="2450736"/>
            <a:ext cx="768689" cy="191769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Стрелка вправо 34">
            <a:extLst>
              <a:ext uri="{FF2B5EF4-FFF2-40B4-BE49-F238E27FC236}">
                <a16:creationId xmlns="" xmlns:a16="http://schemas.microsoft.com/office/drawing/2014/main" id="{D4258FC0-9F24-C3D8-890C-A6208CC8B835}"/>
              </a:ext>
            </a:extLst>
          </p:cNvPr>
          <p:cNvSpPr/>
          <p:nvPr/>
        </p:nvSpPr>
        <p:spPr>
          <a:xfrm rot="20220082">
            <a:off x="5747761" y="1858799"/>
            <a:ext cx="768689" cy="191769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9D3B6CBD-11BB-0DD8-5C77-FEE97D357B1A}"/>
              </a:ext>
            </a:extLst>
          </p:cNvPr>
          <p:cNvSpPr/>
          <p:nvPr/>
        </p:nvSpPr>
        <p:spPr>
          <a:xfrm>
            <a:off x="7380313" y="142783"/>
            <a:ext cx="1406530" cy="31686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>
                  <a:solidFill>
                    <a:schemeClr val="tx1">
                      <a:alpha val="28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СЕМЬЯ</a:t>
            </a:r>
          </a:p>
        </p:txBody>
      </p: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3643306" y="571486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d:\Users\snitko\Desktop\Salerio · SlidesCarni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4643452"/>
            <a:ext cx="1214414" cy="500048"/>
          </a:xfrm>
          <a:prstGeom prst="rect">
            <a:avLst/>
          </a:prstGeom>
          <a:noFill/>
        </p:spPr>
      </p:pic>
      <p:pic>
        <p:nvPicPr>
          <p:cNvPr id="79" name="Picture 2" descr="d:\Users\snitko\Desktop\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036496" cy="857237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pPr>
              <a:defRPr/>
            </a:pPr>
            <a:fld id="{CC348911-D48F-4910-95F3-2DC5FD86C776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57884" y="0"/>
            <a:ext cx="31066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>
                  <a:solidFill>
                    <a:schemeClr val="tx1">
                      <a:alpha val="28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endParaRPr lang="ru-RU" sz="1400" dirty="0">
              <a:ln>
                <a:solidFill>
                  <a:schemeClr val="tx1">
                    <a:alpha val="28000"/>
                  </a:schemeClr>
                </a:solidFill>
              </a:ln>
              <a:solidFill>
                <a:srgbClr val="002060"/>
              </a:solidFill>
              <a:latin typeface="+mn-lt"/>
            </a:endParaRPr>
          </a:p>
          <a:p>
            <a:pPr algn="ctr"/>
            <a:endParaRPr lang="ru-RU" sz="1400" dirty="0">
              <a:ln>
                <a:solidFill>
                  <a:schemeClr val="tx1">
                    <a:alpha val="28000"/>
                  </a:schemeClr>
                </a:solidFill>
              </a:ln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3" name="Группа 52"/>
          <p:cNvGrpSpPr/>
          <p:nvPr/>
        </p:nvGrpSpPr>
        <p:grpSpPr>
          <a:xfrm>
            <a:off x="-19375" y="839489"/>
            <a:ext cx="9023354" cy="3330840"/>
            <a:chOff x="-901788" y="945881"/>
            <a:chExt cx="11179683" cy="4685722"/>
          </a:xfrm>
        </p:grpSpPr>
        <p:grpSp>
          <p:nvGrpSpPr>
            <p:cNvPr id="4" name="Группа 19"/>
            <p:cNvGrpSpPr>
              <a:grpSpLocks/>
            </p:cNvGrpSpPr>
            <p:nvPr/>
          </p:nvGrpSpPr>
          <p:grpSpPr bwMode="auto">
            <a:xfrm>
              <a:off x="-651541" y="990580"/>
              <a:ext cx="4952306" cy="1019169"/>
              <a:chOff x="7086708" y="1162398"/>
              <a:chExt cx="4907312" cy="987632"/>
            </a:xfrm>
          </p:grpSpPr>
          <p:sp>
            <p:nvSpPr>
              <p:cNvPr id="91" name="Прямоугольник с двумя скругленными противолежащими углами 90"/>
              <p:cNvSpPr/>
              <p:nvPr/>
            </p:nvSpPr>
            <p:spPr>
              <a:xfrm>
                <a:off x="7086708" y="1162398"/>
                <a:ext cx="4907312" cy="987632"/>
              </a:xfrm>
              <a:prstGeom prst="round2Diag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2" name="TextBox 21"/>
              <p:cNvSpPr txBox="1">
                <a:spLocks noChangeArrowheads="1"/>
              </p:cNvSpPr>
              <p:nvPr/>
            </p:nvSpPr>
            <p:spPr bwMode="auto">
              <a:xfrm>
                <a:off x="7589668" y="1173725"/>
                <a:ext cx="4141056" cy="79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 </a:t>
                </a:r>
                <a:r>
                  <a:rPr kumimoji="0" lang="ru-RU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Насыщение </a:t>
                </a: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среды элементами цифрового пространства</a:t>
                </a:r>
              </a:p>
            </p:txBody>
          </p:sp>
        </p:grpSp>
        <p:grpSp>
          <p:nvGrpSpPr>
            <p:cNvPr id="5" name="Группа 19"/>
            <p:cNvGrpSpPr>
              <a:grpSpLocks/>
            </p:cNvGrpSpPr>
            <p:nvPr/>
          </p:nvGrpSpPr>
          <p:grpSpPr bwMode="auto">
            <a:xfrm>
              <a:off x="3453985" y="3856624"/>
              <a:ext cx="6297197" cy="1310312"/>
              <a:chOff x="6290236" y="1304122"/>
              <a:chExt cx="6699771" cy="1171753"/>
            </a:xfrm>
          </p:grpSpPr>
          <p:sp>
            <p:nvSpPr>
              <p:cNvPr id="89" name="Прямоугольник с двумя скругленными противолежащими углами 15"/>
              <p:cNvSpPr/>
              <p:nvPr/>
            </p:nvSpPr>
            <p:spPr>
              <a:xfrm>
                <a:off x="6290236" y="1579263"/>
                <a:ext cx="2970426" cy="896612"/>
              </a:xfrm>
              <a:prstGeom prst="round2DiagRect">
                <a:avLst/>
              </a:prstGeom>
              <a:solidFill>
                <a:srgbClr val="EDF1F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0" name="TextBox 21"/>
              <p:cNvSpPr txBox="1">
                <a:spLocks noChangeArrowheads="1"/>
              </p:cNvSpPr>
              <p:nvPr/>
            </p:nvSpPr>
            <p:spPr bwMode="auto">
              <a:xfrm>
                <a:off x="7458585" y="1304122"/>
                <a:ext cx="5531422" cy="425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B4A76"/>
                  </a:solidFill>
                  <a:effectLst/>
                  <a:uLnTx/>
                  <a:uFillTx/>
                  <a:latin typeface="Franklin Gothic Medium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87" name="Прямоугольник с двумя скругленными противолежащими углами 86"/>
            <p:cNvSpPr/>
            <p:nvPr/>
          </p:nvSpPr>
          <p:spPr bwMode="auto">
            <a:xfrm>
              <a:off x="-901788" y="4094663"/>
              <a:ext cx="4211058" cy="1105439"/>
            </a:xfrm>
            <a:prstGeom prst="round2DiagRect">
              <a:avLst/>
            </a:prstGeom>
            <a:solidFill>
              <a:srgbClr val="EDF1F4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1" name="Прямоугольник 25"/>
            <p:cNvSpPr>
              <a:spLocks noChangeArrowheads="1"/>
            </p:cNvSpPr>
            <p:nvPr/>
          </p:nvSpPr>
          <p:spPr bwMode="auto">
            <a:xfrm>
              <a:off x="6676362" y="5263578"/>
              <a:ext cx="2035723" cy="36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2B4A76"/>
                </a:solidFill>
                <a:effectLst/>
                <a:uLnTx/>
                <a:uFillTx/>
                <a:cs typeface="Times New Roman" pitchFamily="18" charset="0"/>
              </a:endParaRPr>
            </a:p>
          </p:txBody>
        </p:sp>
        <p:grpSp>
          <p:nvGrpSpPr>
            <p:cNvPr id="7" name="Группа 19"/>
            <p:cNvGrpSpPr>
              <a:grpSpLocks/>
            </p:cNvGrpSpPr>
            <p:nvPr/>
          </p:nvGrpSpPr>
          <p:grpSpPr bwMode="auto">
            <a:xfrm>
              <a:off x="4514878" y="945881"/>
              <a:ext cx="5763017" cy="1227425"/>
              <a:chOff x="7187997" y="1118950"/>
              <a:chExt cx="6229465" cy="1190375"/>
            </a:xfrm>
          </p:grpSpPr>
          <p:sp>
            <p:nvSpPr>
              <p:cNvPr id="85" name="Прямоугольник с двумя скругленными противолежащими углами 84"/>
              <p:cNvSpPr/>
              <p:nvPr/>
            </p:nvSpPr>
            <p:spPr>
              <a:xfrm>
                <a:off x="7228269" y="1310325"/>
                <a:ext cx="5931752" cy="999000"/>
              </a:xfrm>
              <a:prstGeom prst="round2DiagRect">
                <a:avLst/>
              </a:prstGeom>
              <a:solidFill>
                <a:srgbClr val="EDF1F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6" name="TextBox 21"/>
              <p:cNvSpPr txBox="1">
                <a:spLocks noChangeArrowheads="1"/>
              </p:cNvSpPr>
              <p:nvPr/>
            </p:nvSpPr>
            <p:spPr bwMode="auto">
              <a:xfrm>
                <a:off x="7187997" y="1118950"/>
                <a:ext cx="6229465" cy="104975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00000"/>
                  </a:lnSpc>
                  <a:spcAft>
                    <a:spcPts val="0"/>
                  </a:spcAft>
                </a:pP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 </a:t>
                </a:r>
                <a:r>
                  <a:rPr kumimoji="0" lang="ru-RU" sz="1400" b="1" i="0" u="none" strike="noStrike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Расширение границ </a:t>
                </a:r>
              </a:p>
              <a:p>
                <a:pPr lvl="0" algn="ctr">
                  <a:lnSpc>
                    <a:spcPct val="100000"/>
                  </a:lnSpc>
                  <a:spcAft>
                    <a:spcPts val="0"/>
                  </a:spcAft>
                </a:pPr>
                <a:r>
                  <a:rPr kumimoji="0" lang="ru-RU" sz="1400" b="1" i="0" u="none" strike="noStrike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образовательного</a:t>
                </a:r>
                <a:r>
                  <a:rPr lang="ru-RU" sz="1400" b="1" dirty="0">
                    <a:solidFill>
                      <a:srgbClr val="2B4A76"/>
                    </a:solidFill>
                    <a:latin typeface="Franklin Gothic Medium" pitchFamily="34" charset="0"/>
                    <a:cs typeface="Times New Roman" pitchFamily="18" charset="0"/>
                  </a:rPr>
                  <a:t> </a:t>
                </a:r>
                <a:r>
                  <a:rPr kumimoji="0" lang="ru-RU" sz="1400" b="1" i="0" u="none" strike="noStrike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latin typeface="Franklin Gothic Medium" pitchFamily="34" charset="0"/>
                    <a:cs typeface="Times New Roman" pitchFamily="18" charset="0"/>
                  </a:rPr>
                  <a:t>пространства</a:t>
                </a:r>
                <a:r>
                  <a:rPr lang="ru-RU" sz="1400" b="1" dirty="0">
                    <a:solidFill>
                      <a:srgbClr val="002060"/>
                    </a:solidFill>
                  </a:rPr>
                  <a:t> </a:t>
                </a:r>
              </a:p>
              <a:p>
                <a:pPr lvl="0" algn="ctr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ru-RU" sz="1400" dirty="0">
                    <a:solidFill>
                      <a:srgbClr val="002060"/>
                    </a:solidFill>
                  </a:rPr>
                  <a:t>(о</a:t>
                </a:r>
                <a:r>
                  <a:rPr kumimoji="0" lang="ru-RU" sz="1400" b="0" i="0" u="none" strike="noStrike" cap="none" spc="0" normalizeH="0" baseline="0" noProof="0" dirty="0" err="1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cs typeface="Times New Roman" pitchFamily="18" charset="0"/>
                  </a:rPr>
                  <a:t>бразовательные</a:t>
                </a:r>
                <a:r>
                  <a:rPr kumimoji="0" lang="ru-RU" sz="1400" b="0" i="0" u="none" strike="noStrike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cs typeface="Times New Roman" pitchFamily="18" charset="0"/>
                  </a:rPr>
                  <a:t> холлы</a:t>
                </a:r>
                <a:r>
                  <a:rPr kumimoji="0" lang="ru-RU" sz="1400" b="0" i="0" u="none" strike="noStrike" cap="none" spc="0" normalizeH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cs typeface="Times New Roman" pitchFamily="18" charset="0"/>
                  </a:rPr>
                  <a:t> </a:t>
                </a:r>
                <a:r>
                  <a:rPr kumimoji="0" lang="ru-RU" sz="1400" b="0" i="0" u="none" strike="noStrike" cap="none" spc="0" normalizeH="0" baseline="0" noProof="0" dirty="0">
                    <a:ln>
                      <a:noFill/>
                    </a:ln>
                    <a:solidFill>
                      <a:srgbClr val="2B4A76"/>
                    </a:solidFill>
                    <a:effectLst/>
                    <a:uLnTx/>
                    <a:uFillTx/>
                    <a:cs typeface="Times New Roman" pitchFamily="18" charset="0"/>
                  </a:rPr>
                  <a:t>ДОУ, центры в группах</a:t>
                </a:r>
                <a:r>
                  <a:rPr lang="ru-RU" sz="1400" dirty="0">
                    <a:solidFill>
                      <a:srgbClr val="002060"/>
                    </a:solidFill>
                  </a:rPr>
                  <a:t>)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B4A76"/>
                  </a:solidFill>
                  <a:effectLst/>
                  <a:uLnTx/>
                  <a:uFillTx/>
                  <a:latin typeface="Franklin Gothic Medium" pitchFamily="34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2" name="Овал 31"/>
          <p:cNvSpPr/>
          <p:nvPr/>
        </p:nvSpPr>
        <p:spPr>
          <a:xfrm>
            <a:off x="93315" y="863894"/>
            <a:ext cx="828818" cy="5957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Холл ДОУ</a:t>
            </a:r>
          </a:p>
        </p:txBody>
      </p:sp>
      <p:sp>
        <p:nvSpPr>
          <p:cNvPr id="34" name="Овал 33"/>
          <p:cNvSpPr/>
          <p:nvPr/>
        </p:nvSpPr>
        <p:spPr>
          <a:xfrm>
            <a:off x="4333710" y="846060"/>
            <a:ext cx="886362" cy="5065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4 группы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41777E4-E926-12DD-F3A4-4450BFB78A01}"/>
              </a:ext>
            </a:extLst>
          </p:cNvPr>
          <p:cNvSpPr txBox="1"/>
          <p:nvPr/>
        </p:nvSpPr>
        <p:spPr>
          <a:xfrm>
            <a:off x="-41157" y="227266"/>
            <a:ext cx="655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569002F5-495D-B848-91C2-FDEE7FF3716B}"/>
              </a:ext>
            </a:extLst>
          </p:cNvPr>
          <p:cNvSpPr/>
          <p:nvPr/>
        </p:nvSpPr>
        <p:spPr>
          <a:xfrm>
            <a:off x="7278271" y="175939"/>
            <a:ext cx="1452523" cy="30777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>
                  <a:solidFill>
                    <a:schemeClr val="tx1">
                      <a:alpha val="28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СРЕДА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234B92C-A1F3-AC13-B120-07C85BAB0B13}"/>
              </a:ext>
            </a:extLst>
          </p:cNvPr>
          <p:cNvSpPr txBox="1"/>
          <p:nvPr/>
        </p:nvSpPr>
        <p:spPr>
          <a:xfrm>
            <a:off x="3335589" y="3165297"/>
            <a:ext cx="2750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>
                <a:solidFill>
                  <a:srgbClr val="002060"/>
                </a:solidFill>
              </a:rPr>
              <a:t>ДЕЯТЕЛЬНОСТНО – ИГРОВАЯ</a:t>
            </a:r>
          </a:p>
          <a:p>
            <a:pPr lvl="0" algn="ctr"/>
            <a:r>
              <a:rPr lang="ru-RU" sz="1050" b="0" dirty="0">
                <a:solidFill>
                  <a:srgbClr val="002060"/>
                </a:solidFill>
              </a:rPr>
              <a:t>(сюжетно – ролевые игры</a:t>
            </a:r>
            <a:endParaRPr lang="ru-RU" sz="1050" dirty="0"/>
          </a:p>
          <a:p>
            <a:pPr algn="ctr"/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Супермаркет</a:t>
            </a: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1D7A31A9-6691-2E75-0A6B-6E9CB7FA708B}"/>
              </a:ext>
            </a:extLst>
          </p:cNvPr>
          <p:cNvSpPr/>
          <p:nvPr/>
        </p:nvSpPr>
        <p:spPr>
          <a:xfrm>
            <a:off x="2726772" y="2303995"/>
            <a:ext cx="2905884" cy="64074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Создание зон экономического содержания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8AF28E0-F14E-C434-CE16-7F5596AE55F9}"/>
              </a:ext>
            </a:extLst>
          </p:cNvPr>
          <p:cNvSpPr txBox="1"/>
          <p:nvPr/>
        </p:nvSpPr>
        <p:spPr>
          <a:xfrm>
            <a:off x="-270642" y="3136021"/>
            <a:ext cx="4039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>
                <a:solidFill>
                  <a:srgbClr val="002060"/>
                </a:solidFill>
              </a:rPr>
              <a:t>ЗАНИМАТЕЛЬНО – ЭКОНОМИЧЕСКАЯ ЗОНА</a:t>
            </a:r>
          </a:p>
          <a:p>
            <a:pPr lvl="0" algn="ctr"/>
            <a:r>
              <a:rPr lang="ru-RU" sz="1050" dirty="0">
                <a:solidFill>
                  <a:srgbClr val="002060"/>
                </a:solidFill>
              </a:rPr>
              <a:t>(развивающие и дидактические игры, </a:t>
            </a:r>
            <a:r>
              <a:rPr lang="ru-RU" sz="1050" dirty="0" err="1">
                <a:solidFill>
                  <a:srgbClr val="002060"/>
                </a:solidFill>
              </a:rPr>
              <a:t>лэпбуки</a:t>
            </a:r>
            <a:r>
              <a:rPr lang="ru-RU" sz="1050" dirty="0">
                <a:solidFill>
                  <a:srgbClr val="002060"/>
                </a:solidFill>
              </a:rPr>
              <a:t>, </a:t>
            </a:r>
          </a:p>
          <a:p>
            <a:pPr lvl="0" algn="ctr"/>
            <a:r>
              <a:rPr lang="ru-RU" sz="1050" dirty="0">
                <a:solidFill>
                  <a:srgbClr val="002060"/>
                </a:solidFill>
              </a:rPr>
              <a:t>коллекции, плакаты, лабиринты, головоломки)</a:t>
            </a:r>
          </a:p>
        </p:txBody>
      </p:sp>
      <p:sp>
        <p:nvSpPr>
          <p:cNvPr id="59" name="Прямоугольник с двумя скругленными противолежащими углами 86">
            <a:extLst>
              <a:ext uri="{FF2B5EF4-FFF2-40B4-BE49-F238E27FC236}">
                <a16:creationId xmlns="" xmlns:a16="http://schemas.microsoft.com/office/drawing/2014/main" id="{017ED16F-1DB0-A69C-EF9C-B3F1ECE2BDDE}"/>
              </a:ext>
            </a:extLst>
          </p:cNvPr>
          <p:cNvSpPr/>
          <p:nvPr/>
        </p:nvSpPr>
        <p:spPr bwMode="auto">
          <a:xfrm>
            <a:off x="6040098" y="2994400"/>
            <a:ext cx="2919619" cy="862231"/>
          </a:xfrm>
          <a:prstGeom prst="round2DiagRect">
            <a:avLst/>
          </a:prstGeom>
          <a:solidFill>
            <a:srgbClr val="EDF1F4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lvl="0" algn="ctr">
              <a:spcAft>
                <a:spcPts val="0"/>
              </a:spcAft>
            </a:pPr>
            <a:r>
              <a:rPr lang="ru-RU" sz="11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ИНФОРМАЦИОННАЯ ЗОНА </a:t>
            </a:r>
          </a:p>
          <a:p>
            <a:pPr lvl="0" algn="ctr">
              <a:spcAft>
                <a:spcPts val="0"/>
              </a:spcAft>
            </a:pPr>
            <a:r>
              <a:rPr lang="ru-RU" sz="105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(произведения детской художественной литературы экономического содержания, </a:t>
            </a:r>
          </a:p>
          <a:p>
            <a:pPr lvl="0" algn="ctr">
              <a:spcAft>
                <a:spcPts val="0"/>
              </a:spcAft>
            </a:pPr>
            <a:r>
              <a:rPr lang="ru-RU" sz="105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познавательные детские журналы)</a:t>
            </a:r>
            <a:endParaRPr lang="ru-RU" sz="1050" dirty="0"/>
          </a:p>
        </p:txBody>
      </p:sp>
      <p:pic>
        <p:nvPicPr>
          <p:cNvPr id="71" name="Picture 6">
            <a:extLst>
              <a:ext uri="{FF2B5EF4-FFF2-40B4-BE49-F238E27FC236}">
                <a16:creationId xmlns="" xmlns:a16="http://schemas.microsoft.com/office/drawing/2014/main" id="{25493EF9-3FDD-D77D-EB88-1790E81D5B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4" r="26648"/>
          <a:stretch/>
        </p:blipFill>
        <p:spPr>
          <a:xfrm>
            <a:off x="6065901" y="1634592"/>
            <a:ext cx="2403588" cy="1254996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2" name="Picture 14">
            <a:extLst>
              <a:ext uri="{FF2B5EF4-FFF2-40B4-BE49-F238E27FC236}">
                <a16:creationId xmlns="" xmlns:a16="http://schemas.microsoft.com/office/drawing/2014/main" id="{44F4F331-4545-1CF8-B660-71EF70C8D5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682" t="554" r="13682"/>
          <a:stretch>
            <a:fillRect/>
          </a:stretch>
        </p:blipFill>
        <p:spPr>
          <a:xfrm>
            <a:off x="3380645" y="3910225"/>
            <a:ext cx="1332075" cy="1027393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89751015-FF75-1AC9-BA8F-DA448F2AC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72" y="3929549"/>
            <a:ext cx="1688670" cy="949877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5BD9FD68-015B-59F8-AEE9-818CF9A4F4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5" y="3879275"/>
            <a:ext cx="1230985" cy="1050954"/>
          </a:xfrm>
          <a:prstGeom prst="roundRect">
            <a:avLst>
              <a:gd name="adj" fmla="val 16667"/>
            </a:avLst>
          </a:prstGeom>
          <a:ln w="1905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DAE96B53-8CE0-A827-2989-B7005C023C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4" r="20317"/>
          <a:stretch/>
        </p:blipFill>
        <p:spPr>
          <a:xfrm rot="5400000">
            <a:off x="6703963" y="3892989"/>
            <a:ext cx="1174865" cy="1073683"/>
          </a:xfrm>
          <a:prstGeom prst="roundRect">
            <a:avLst>
              <a:gd name="adj" fmla="val 16667"/>
            </a:avLst>
          </a:prstGeom>
          <a:ln w="1270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7" name="Рисунок 76" descr="7580145.jpg">
            <a:extLst>
              <a:ext uri="{FF2B5EF4-FFF2-40B4-BE49-F238E27FC236}">
                <a16:creationId xmlns="" xmlns:a16="http://schemas.microsoft.com/office/drawing/2014/main" id="{1D15780A-91D3-3C89-C832-AA2744CAE4D5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44409" y="4188683"/>
            <a:ext cx="767602" cy="8644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DE73B47F-BF6B-A7DE-03D6-623CCAA1397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" t="4132" r="5669"/>
          <a:stretch/>
        </p:blipFill>
        <p:spPr>
          <a:xfrm>
            <a:off x="4848925" y="3893339"/>
            <a:ext cx="1279896" cy="1037691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0" r="36701"/>
          <a:stretch/>
        </p:blipFill>
        <p:spPr>
          <a:xfrm rot="5400000">
            <a:off x="831910" y="1647407"/>
            <a:ext cx="1602501" cy="1248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3643306" y="571486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/>
          <p:nvPr/>
        </p:nvSpPr>
        <p:spPr>
          <a:xfrm>
            <a:off x="-36004" y="299658"/>
            <a:ext cx="9144000" cy="5143500"/>
          </a:xfrm>
          <a:prstGeom prst="rect">
            <a:avLst/>
          </a:prstGeom>
          <a:solidFill>
            <a:schemeClr val="tx2">
              <a:lumMod val="75000"/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6" name="Picture 2" descr="d:\Users\snitko\Desktop\Salerio · SlidesCarniv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4643452"/>
            <a:ext cx="1214414" cy="500048"/>
          </a:xfrm>
          <a:prstGeom prst="rect">
            <a:avLst/>
          </a:prstGeom>
          <a:noFill/>
        </p:spPr>
      </p:pic>
      <p:pic>
        <p:nvPicPr>
          <p:cNvPr id="79" name="Picture 2" descr="d:\Users\snitko\Desktop\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6587"/>
            <a:ext cx="8640960" cy="785799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15414" y="4869656"/>
            <a:ext cx="328586" cy="273844"/>
          </a:xfrm>
        </p:spPr>
        <p:txBody>
          <a:bodyPr/>
          <a:lstStyle/>
          <a:p>
            <a:pPr>
              <a:defRPr/>
            </a:pPr>
            <a:fld id="{CC348911-D48F-4910-95F3-2DC5FD86C77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06868" y="299658"/>
            <a:ext cx="8458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ЭКОНОМИЧЕСКОЕ ВОСПИТАНИЕ ДОШКОЛЬНИКОВ: ФОРМИРОВАНИЕ 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ПРЕДПОСЫЛОК ФИНАНСОВОЙ ГРАМОТНОСТИ</a:t>
            </a:r>
            <a:endParaRPr lang="ru-RU" sz="1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41741" y="1028463"/>
            <a:ext cx="5238371" cy="362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</a:rPr>
              <a:t>ИГРОВЫЕ ТЕХНОЛОГИИ В ПРИОРИТЕТЕ</a:t>
            </a:r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47" name="Скругленная прямоугольная выноска 46"/>
          <p:cNvSpPr/>
          <p:nvPr/>
        </p:nvSpPr>
        <p:spPr>
          <a:xfrm>
            <a:off x="5002936" y="632449"/>
            <a:ext cx="2356666" cy="550228"/>
          </a:xfrm>
          <a:prstGeom prst="wedgeRoundRectCallout">
            <a:avLst>
              <a:gd name="adj1" fmla="val -20537"/>
              <a:gd name="adj2" fmla="val 9857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</a:rPr>
              <a:t>ИГРА – ВЕДУЩИЙ ВИД ДЕЯТЕЛЬНОСТИ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03265" y="2387398"/>
            <a:ext cx="1690261" cy="5312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i="1" dirty="0">
                <a:solidFill>
                  <a:schemeClr val="tx1"/>
                </a:solidFill>
              </a:rPr>
              <a:t>КВЕСТ-ИГРА</a:t>
            </a:r>
            <a:endParaRPr lang="ru-RU" sz="1300" i="1" dirty="0">
              <a:solidFill>
                <a:srgbClr val="0070C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9091" y="1546146"/>
            <a:ext cx="1662911" cy="75821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i="1" dirty="0">
                <a:solidFill>
                  <a:schemeClr val="tx1"/>
                </a:solidFill>
              </a:rPr>
              <a:t>ПУТЕШЕСТВИЕ ПО «РЕКЕ ВРЕМЕНИ»</a:t>
            </a:r>
            <a:endParaRPr lang="ru-RU" sz="1300" i="1" dirty="0">
              <a:solidFill>
                <a:srgbClr val="0070C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25600" y="1540114"/>
            <a:ext cx="1690261" cy="5312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i="1" dirty="0">
                <a:solidFill>
                  <a:schemeClr val="tx1"/>
                </a:solidFill>
              </a:rPr>
              <a:t>АДВЕНТ-КАЛЕНДАРЬ</a:t>
            </a:r>
            <a:endParaRPr lang="ru-RU" sz="1300" i="1" dirty="0">
              <a:solidFill>
                <a:srgbClr val="0070C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66266" y="2340183"/>
            <a:ext cx="1690261" cy="5312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i="1" dirty="0">
                <a:solidFill>
                  <a:schemeClr val="tx1"/>
                </a:solidFill>
              </a:rPr>
              <a:t>КУБИК БЛУМА</a:t>
            </a:r>
            <a:endParaRPr lang="ru-RU" sz="1300" i="1" dirty="0">
              <a:solidFill>
                <a:srgbClr val="0070C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25601" y="2309565"/>
            <a:ext cx="1690261" cy="5312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i="1" dirty="0">
                <a:solidFill>
                  <a:schemeClr val="tx1"/>
                </a:solidFill>
              </a:rPr>
              <a:t>МАРШРУТНАЯ ИГРА</a:t>
            </a:r>
            <a:endParaRPr lang="ru-RU" sz="1300" i="1" dirty="0">
              <a:solidFill>
                <a:srgbClr val="0070C0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108973" y="1453391"/>
            <a:ext cx="1717592" cy="7881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i="1" dirty="0">
                <a:solidFill>
                  <a:schemeClr val="tx1"/>
                </a:solidFill>
              </a:rPr>
              <a:t>«</a:t>
            </a:r>
            <a:r>
              <a:rPr lang="ru-RU" sz="1300" b="1" i="1" dirty="0" smtClean="0">
                <a:solidFill>
                  <a:schemeClr val="tx1"/>
                </a:solidFill>
              </a:rPr>
              <a:t>СКАЗОЧНЫЕ ЛАБИРИНТЫ ИГРЫ В</a:t>
            </a:r>
            <a:r>
              <a:rPr lang="ru-RU" sz="1300" b="1" i="1" dirty="0">
                <a:solidFill>
                  <a:schemeClr val="tx1"/>
                </a:solidFill>
              </a:rPr>
              <a:t>. </a:t>
            </a:r>
            <a:r>
              <a:rPr lang="ru-RU" sz="1300" b="1" i="1" dirty="0" smtClean="0">
                <a:solidFill>
                  <a:schemeClr val="tx1"/>
                </a:solidFill>
              </a:rPr>
              <a:t>ВОСКОБОВИЧА</a:t>
            </a:r>
            <a:endParaRPr lang="ru-RU" sz="1300" i="1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12" y="2938621"/>
            <a:ext cx="1183605" cy="1578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9" t="6454" r="15648" b="4252"/>
          <a:stretch/>
        </p:blipFill>
        <p:spPr>
          <a:xfrm>
            <a:off x="338795" y="3026051"/>
            <a:ext cx="1212042" cy="1339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10"/>
          <p:cNvPicPr>
            <a:picLocks noChangeAspect="1"/>
          </p:cNvPicPr>
          <p:nvPr/>
        </p:nvPicPr>
        <p:blipFill>
          <a:blip r:embed="rId8"/>
          <a:srcRect l="16026" r="16026"/>
          <a:stretch>
            <a:fillRect/>
          </a:stretch>
        </p:blipFill>
        <p:spPr>
          <a:xfrm>
            <a:off x="4449301" y="2963833"/>
            <a:ext cx="1345318" cy="1484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10"/>
          <p:cNvPicPr>
            <a:picLocks noChangeAspect="1"/>
          </p:cNvPicPr>
          <p:nvPr/>
        </p:nvPicPr>
        <p:blipFill>
          <a:blip r:embed="rId9"/>
          <a:srcRect t="13587" b="12393"/>
          <a:stretch>
            <a:fillRect/>
          </a:stretch>
        </p:blipFill>
        <p:spPr>
          <a:xfrm>
            <a:off x="3492673" y="4042626"/>
            <a:ext cx="1347186" cy="997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2202" b="-400"/>
          <a:stretch/>
        </p:blipFill>
        <p:spPr>
          <a:xfrm>
            <a:off x="1230561" y="4089251"/>
            <a:ext cx="1339383" cy="963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722">
            <a:off x="5775762" y="2913084"/>
            <a:ext cx="2908597" cy="1267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9">
            <a:extLst>
              <a:ext uri="{FF2B5EF4-FFF2-40B4-BE49-F238E27FC236}">
                <a16:creationId xmlns="" xmlns:a16="http://schemas.microsoft.com/office/drawing/2014/main" id="{3B4CBA09-F49F-C9FC-CBDD-08E1646ED95E}"/>
              </a:ext>
            </a:extLst>
          </p:cNvPr>
          <p:cNvSpPr/>
          <p:nvPr/>
        </p:nvSpPr>
        <p:spPr>
          <a:xfrm>
            <a:off x="7152272" y="2370934"/>
            <a:ext cx="1690261" cy="531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i="1" dirty="0" smtClean="0">
                <a:solidFill>
                  <a:schemeClr val="tx1"/>
                </a:solidFill>
              </a:rPr>
              <a:t>ОБОГАЩЕНИЕ РППС </a:t>
            </a:r>
            <a:r>
              <a:rPr lang="ru-RU" sz="1300" b="1" i="1" dirty="0">
                <a:solidFill>
                  <a:schemeClr val="tx1"/>
                </a:solidFill>
              </a:rPr>
              <a:t>ДОУ</a:t>
            </a:r>
            <a:endParaRPr lang="ru-RU" sz="1300" i="1" dirty="0">
              <a:solidFill>
                <a:srgbClr val="0070C0"/>
              </a:solidFill>
            </a:endParaRPr>
          </a:p>
        </p:txBody>
      </p:sp>
      <p:sp>
        <p:nvSpPr>
          <p:cNvPr id="28" name="Скругленный прямоугольник 29">
            <a:extLst>
              <a:ext uri="{FF2B5EF4-FFF2-40B4-BE49-F238E27FC236}">
                <a16:creationId xmlns="" xmlns:a16="http://schemas.microsoft.com/office/drawing/2014/main" id="{C72D1B07-80CC-FCBD-358C-5D0BD1181A66}"/>
              </a:ext>
            </a:extLst>
          </p:cNvPr>
          <p:cNvSpPr/>
          <p:nvPr/>
        </p:nvSpPr>
        <p:spPr>
          <a:xfrm>
            <a:off x="7152273" y="1452436"/>
            <a:ext cx="1690261" cy="841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i="1" dirty="0" smtClean="0">
                <a:solidFill>
                  <a:schemeClr val="tx1"/>
                </a:solidFill>
              </a:rPr>
              <a:t>ПОВЫШЕНИЕ ФИНАНСОВОЙ ГРАМОТНОСТИ</a:t>
            </a:r>
          </a:p>
          <a:p>
            <a:pPr algn="ctr">
              <a:defRPr/>
            </a:pPr>
            <a:r>
              <a:rPr lang="ru-RU" sz="1300" b="1" i="1" dirty="0">
                <a:solidFill>
                  <a:schemeClr val="tx1"/>
                </a:solidFill>
              </a:rPr>
              <a:t>Д</a:t>
            </a:r>
            <a:r>
              <a:rPr lang="ru-RU" sz="1300" b="1" i="1" dirty="0" smtClean="0">
                <a:solidFill>
                  <a:schemeClr val="tx1"/>
                </a:solidFill>
              </a:rPr>
              <a:t>ЕТЕЙ</a:t>
            </a:r>
            <a:endParaRPr lang="ru-RU" sz="13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59647"/>
      </p:ext>
    </p:extLst>
  </p:cSld>
  <p:clrMapOvr>
    <a:masterClrMapping/>
  </p:clrMapOvr>
  <p:transition spd="slow" advTm="4000">
    <p:wipe/>
  </p:transition>
</p:sld>
</file>

<file path=ppt/theme/theme1.xml><?xml version="1.0" encoding="utf-8"?>
<a:theme xmlns:a="http://schemas.openxmlformats.org/drawingml/2006/main" name="Office Them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nE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148490</TotalTime>
  <Words>1210</Words>
  <Application>Microsoft Office PowerPoint</Application>
  <PresentationFormat>Экран (16:9)</PresentationFormat>
  <Paragraphs>267</Paragraphs>
  <Slides>21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Amazing Grotesk Ultra</vt:lpstr>
      <vt:lpstr>Arial</vt:lpstr>
      <vt:lpstr>Bogart Black</vt:lpstr>
      <vt:lpstr>Calibri</vt:lpstr>
      <vt:lpstr>Franklin Gothic Book</vt:lpstr>
      <vt:lpstr>Franklin Gothic Medium</vt:lpstr>
      <vt:lpstr>SK Concretica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ПОДХОДЫ К ОРГАНИЗАЦИИ ОБРАЗОВАТЕЛЬНОЙ ДЕЯТЕЛЬНОСТИ ПО ФОРМИРОВАНИЮ ОСНОВ ФИНАНСОВОЙ ГРАМОТНОСТИ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Прогноз социально-экономического развития до 2020 года</dc:title>
  <dc:creator>Vladimir Tsibanov</dc:creator>
  <cp:lastModifiedBy>Елисеева</cp:lastModifiedBy>
  <cp:revision>2529</cp:revision>
  <cp:lastPrinted>2018-07-30T14:22:42Z</cp:lastPrinted>
  <dcterms:created xsi:type="dcterms:W3CDTF">2017-08-14T22:49:39Z</dcterms:created>
  <dcterms:modified xsi:type="dcterms:W3CDTF">2022-06-30T08:01:14Z</dcterms:modified>
</cp:coreProperties>
</file>