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305" r:id="rId4"/>
    <p:sldId id="296" r:id="rId5"/>
    <p:sldId id="292" r:id="rId6"/>
    <p:sldId id="276" r:id="rId7"/>
    <p:sldId id="306" r:id="rId8"/>
    <p:sldId id="264" r:id="rId9"/>
    <p:sldId id="302" r:id="rId10"/>
    <p:sldId id="298" r:id="rId11"/>
    <p:sldId id="303" r:id="rId12"/>
    <p:sldId id="295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D91"/>
    <a:srgbClr val="DBAF57"/>
    <a:srgbClr val="597355"/>
    <a:srgbClr val="23AFCB"/>
    <a:srgbClr val="D17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  <a:r>
              <a:rPr lang="ru-RU" dirty="0" smtClean="0"/>
              <a:t>ДОО</a:t>
            </a:r>
            <a:endParaRPr lang="en-US" dirty="0"/>
          </a:p>
        </c:rich>
      </c:tx>
      <c:layout>
        <c:manualLayout>
          <c:xMode val="edge"/>
          <c:yMode val="edge"/>
          <c:x val="0.48462326016153301"/>
          <c:y val="9.238391501473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Детские сады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ДОО всего</c:v>
                </c:pt>
                <c:pt idx="1">
                  <c:v>ДОО - ЭВ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454</c:v>
                </c:pt>
                <c:pt idx="1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86"/>
        <c:secondPieSize val="41"/>
        <c:serLines>
          <c:spPr>
            <a:ln w="9525" cap="flat" cmpd="sng" algn="ctr">
              <a:solidFill>
                <a:schemeClr val="accent1">
                  <a:alpha val="72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Структурные подразделения «Детский сад»</a:t>
            </a:r>
            <a:endParaRPr lang="ru-RU" dirty="0"/>
          </a:p>
        </c:rich>
      </c:tx>
      <c:layout>
        <c:manualLayout>
          <c:xMode val="edge"/>
          <c:yMode val="edge"/>
          <c:x val="0.20190744935150576"/>
          <c:y val="1.3566868638527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765444784737921E-2"/>
          <c:y val="0.24139911317672766"/>
          <c:w val="0.91246911043052414"/>
          <c:h val="0.54695190086938572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Воспитанники ДОО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Всего детей</c:v>
                </c:pt>
                <c:pt idx="1">
                  <c:v>Осваивают программы по ЭВ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57893</c:v>
                </c:pt>
                <c:pt idx="1">
                  <c:v>18912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6"/>
        <c:secondPieSize val="2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Всего осваивают программы по </a:t>
            </a:r>
            <a:r>
              <a:rPr lang="ru-RU" dirty="0" smtClean="0"/>
              <a:t>экономическому воспитанию - 17880 </a:t>
            </a:r>
            <a:r>
              <a:rPr lang="ru-RU" dirty="0"/>
              <a:t>детей </a:t>
            </a:r>
            <a:r>
              <a:rPr lang="ru-RU" dirty="0" smtClean="0"/>
              <a:t>(26%)</a:t>
            </a:r>
            <a:endParaRPr lang="ru-RU" dirty="0"/>
          </a:p>
        </c:rich>
      </c:tx>
      <c:layout>
        <c:manualLayout>
          <c:xMode val="edge"/>
          <c:yMode val="edge"/>
          <c:x val="0.13830979564362128"/>
          <c:y val="1.7291107088319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осваивают программы по техническому творчеству - 18912 детей (32,6%)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D174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6-7 лет  - 53 %</c:v>
                </c:pt>
                <c:pt idx="1">
                  <c:v>5-6 лет - 61 %</c:v>
                </c:pt>
                <c:pt idx="2">
                  <c:v>4-5 лет - 9%</c:v>
                </c:pt>
                <c:pt idx="3">
                  <c:v>3-4 года - 1,5%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7913</c:v>
                </c:pt>
                <c:pt idx="1">
                  <c:v>8469</c:v>
                </c:pt>
                <c:pt idx="2">
                  <c:v>1140</c:v>
                </c:pt>
                <c:pt idx="3">
                  <c:v>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165625"/>
          <c:w val="0.96596382078404541"/>
          <c:h val="0.69406053149606295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Все ОО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cat>
            <c:strRef>
              <c:f>Лист1!$A$2:$A$8</c:f>
              <c:strCache>
                <c:ptCount val="6"/>
                <c:pt idx="0">
                  <c:v> </c:v>
                </c:pt>
                <c:pt idx="1">
                  <c:v>Кластер 1</c:v>
                </c:pt>
                <c:pt idx="2">
                  <c:v>Кластер 2</c:v>
                </c:pt>
                <c:pt idx="3">
                  <c:v>Кластер 3</c:v>
                </c:pt>
                <c:pt idx="4">
                  <c:v>Кластер 4</c:v>
                </c:pt>
                <c:pt idx="5">
                  <c:v>Кластер 5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755008"/>
        <c:axId val="341755568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ДОО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Лист1!$A$2:$A$8</c:f>
              <c:strCache>
                <c:ptCount val="6"/>
                <c:pt idx="0">
                  <c:v> </c:v>
                </c:pt>
                <c:pt idx="1">
                  <c:v>Кластер 1</c:v>
                </c:pt>
                <c:pt idx="2">
                  <c:v>Кластер 2</c:v>
                </c:pt>
                <c:pt idx="3">
                  <c:v>Кластер 3</c:v>
                </c:pt>
                <c:pt idx="4">
                  <c:v>Кластер 4</c:v>
                </c:pt>
                <c:pt idx="5">
                  <c:v>Кластер 5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80</c:v>
                </c:pt>
                <c:pt idx="2">
                  <c:v>40</c:v>
                </c:pt>
                <c:pt idx="3">
                  <c:v>20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Стр. подразделения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Лист1!$A$2:$A$8</c:f>
              <c:strCache>
                <c:ptCount val="6"/>
                <c:pt idx="0">
                  <c:v> </c:v>
                </c:pt>
                <c:pt idx="1">
                  <c:v>Кластер 1</c:v>
                </c:pt>
                <c:pt idx="2">
                  <c:v>Кластер 2</c:v>
                </c:pt>
                <c:pt idx="3">
                  <c:v>Кластер 3</c:v>
                </c:pt>
                <c:pt idx="4">
                  <c:v>Кластер 4</c:v>
                </c:pt>
                <c:pt idx="5">
                  <c:v>Кластер 5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70</c:v>
                </c:pt>
                <c:pt idx="2">
                  <c:v>30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755008"/>
        <c:axId val="341755568"/>
      </c:barChart>
      <c:catAx>
        <c:axId val="3417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755568"/>
        <c:crosses val="autoZero"/>
        <c:auto val="1"/>
        <c:lblAlgn val="ctr"/>
        <c:lblOffset val="100"/>
        <c:noMultiLvlLbl val="0"/>
      </c:catAx>
      <c:valAx>
        <c:axId val="34175556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75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59735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5AD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DBAF5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Кластер 1</c:v>
                </c:pt>
                <c:pt idx="1">
                  <c:v>Кластер 2</c:v>
                </c:pt>
                <c:pt idx="2">
                  <c:v>Кластер 3</c:v>
                </c:pt>
                <c:pt idx="3">
                  <c:v>Кластер 4</c:v>
                </c:pt>
                <c:pt idx="4">
                  <c:v>Кластер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27</c:v>
                </c:pt>
                <c:pt idx="2">
                  <c:v>13</c:v>
                </c:pt>
                <c:pt idx="3">
                  <c:v>27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4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4EB83-FDBB-4625-B2B9-A0F6A2EBDFD6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D8E6-C8C7-4110-94EE-507477E36C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99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8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30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51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82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50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42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4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5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95486"/>
            <a:ext cx="3250704" cy="395637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5190" y="342518"/>
            <a:ext cx="290264" cy="2902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534"/>
            <a:ext cx="83550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  <a:alpha val="2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51860" y="1009557"/>
            <a:ext cx="257112" cy="5042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657819" y="1006199"/>
            <a:ext cx="3873218" cy="1532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5400000">
            <a:off x="5196970" y="1992906"/>
            <a:ext cx="2170282" cy="247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flipV="1">
            <a:off x="1564829" y="2970492"/>
            <a:ext cx="257112" cy="34281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flipV="1">
            <a:off x="1568238" y="3201613"/>
            <a:ext cx="4831481" cy="1677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5189791" y="4550083"/>
            <a:ext cx="0" cy="23896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953714" y="3880318"/>
            <a:ext cx="2604462" cy="57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662800" y="3627849"/>
            <a:ext cx="0" cy="23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469" y="1745657"/>
            <a:ext cx="58711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algn="r"/>
            <a:r>
              <a:rPr lang="ru-RU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О состоянии, проблемах и региональных планах</a:t>
            </a:r>
          </a:p>
          <a:p>
            <a:pPr algn="r"/>
            <a:r>
              <a:rPr lang="ru-RU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внедрения программ финансовой грамотности </a:t>
            </a:r>
          </a:p>
          <a:p>
            <a:pPr algn="r"/>
            <a:r>
              <a:rPr lang="ru-RU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и экономического воспитания в ДОО Белгородской области</a:t>
            </a:r>
            <a:endParaRPr lang="zh-CN" alt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 rot="18900000">
            <a:off x="6575100" y="1234633"/>
            <a:ext cx="363340" cy="363928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 rot="3015508">
            <a:off x="4882336" y="1157084"/>
            <a:ext cx="847204" cy="437267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2151428" y="3083298"/>
            <a:ext cx="561473" cy="593559"/>
          </a:xfrm>
          <a:custGeom>
            <a:avLst/>
            <a:gdLst>
              <a:gd name="connsiteX0" fmla="*/ 0 w 561473"/>
              <a:gd name="connsiteY0" fmla="*/ 0 h 593558"/>
              <a:gd name="connsiteX1" fmla="*/ 561473 w 561473"/>
              <a:gd name="connsiteY1" fmla="*/ 272716 h 593558"/>
              <a:gd name="connsiteX2" fmla="*/ 32084 w 561473"/>
              <a:gd name="connsiteY2" fmla="*/ 593558 h 593558"/>
              <a:gd name="connsiteX3" fmla="*/ 0 w 561473"/>
              <a:gd name="connsiteY3" fmla="*/ 0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3" h="593558">
                <a:moveTo>
                  <a:pt x="0" y="0"/>
                </a:moveTo>
                <a:lnTo>
                  <a:pt x="561473" y="272716"/>
                </a:lnTo>
                <a:lnTo>
                  <a:pt x="32084" y="5935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477375" y="3169816"/>
            <a:ext cx="336884" cy="3048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8261398" y="1117465"/>
            <a:ext cx="481263" cy="401053"/>
          </a:xfrm>
          <a:custGeom>
            <a:avLst/>
            <a:gdLst>
              <a:gd name="connsiteX0" fmla="*/ 176463 w 481263"/>
              <a:gd name="connsiteY0" fmla="*/ 96253 h 401053"/>
              <a:gd name="connsiteX1" fmla="*/ 0 w 481263"/>
              <a:gd name="connsiteY1" fmla="*/ 401053 h 401053"/>
              <a:gd name="connsiteX2" fmla="*/ 481263 w 481263"/>
              <a:gd name="connsiteY2" fmla="*/ 0 h 401053"/>
              <a:gd name="connsiteX3" fmla="*/ 176463 w 481263"/>
              <a:gd name="connsiteY3" fmla="*/ 962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3" h="401053">
                <a:moveTo>
                  <a:pt x="176463" y="96253"/>
                </a:moveTo>
                <a:lnTo>
                  <a:pt x="0" y="401053"/>
                </a:lnTo>
                <a:lnTo>
                  <a:pt x="481263" y="0"/>
                </a:lnTo>
                <a:lnTo>
                  <a:pt x="176463" y="962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5400000">
            <a:off x="2504755" y="790700"/>
            <a:ext cx="401052" cy="481263"/>
          </a:xfrm>
          <a:custGeom>
            <a:avLst/>
            <a:gdLst>
              <a:gd name="connsiteX0" fmla="*/ 0 w 401052"/>
              <a:gd name="connsiteY0" fmla="*/ 0 h 481263"/>
              <a:gd name="connsiteX1" fmla="*/ 401052 w 401052"/>
              <a:gd name="connsiteY1" fmla="*/ 96253 h 481263"/>
              <a:gd name="connsiteX2" fmla="*/ 16042 w 401052"/>
              <a:gd name="connsiteY2" fmla="*/ 481263 h 481263"/>
              <a:gd name="connsiteX3" fmla="*/ 0 w 401052"/>
              <a:gd name="connsiteY3" fmla="*/ 0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52" h="481263">
                <a:moveTo>
                  <a:pt x="0" y="0"/>
                </a:moveTo>
                <a:lnTo>
                  <a:pt x="401052" y="96253"/>
                </a:lnTo>
                <a:lnTo>
                  <a:pt x="16042" y="4812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6896411" y="809512"/>
            <a:ext cx="866273" cy="577516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8558176" y="4690129"/>
            <a:ext cx="368969" cy="352927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6559526" y="2285388"/>
            <a:ext cx="753979" cy="577515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7781543" y="2390073"/>
            <a:ext cx="1090863" cy="561475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 rot="19822463">
            <a:off x="523371" y="814762"/>
            <a:ext cx="689811" cy="834191"/>
          </a:xfrm>
          <a:custGeom>
            <a:avLst/>
            <a:gdLst>
              <a:gd name="connsiteX0" fmla="*/ 0 w 689811"/>
              <a:gd name="connsiteY0" fmla="*/ 304800 h 834190"/>
              <a:gd name="connsiteX1" fmla="*/ 545432 w 689811"/>
              <a:gd name="connsiteY1" fmla="*/ 0 h 834190"/>
              <a:gd name="connsiteX2" fmla="*/ 689811 w 689811"/>
              <a:gd name="connsiteY2" fmla="*/ 834190 h 834190"/>
              <a:gd name="connsiteX3" fmla="*/ 0 w 689811"/>
              <a:gd name="connsiteY3" fmla="*/ 304800 h 8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811" h="834190">
                <a:moveTo>
                  <a:pt x="0" y="304800"/>
                </a:moveTo>
                <a:lnTo>
                  <a:pt x="545432" y="0"/>
                </a:lnTo>
                <a:lnTo>
                  <a:pt x="689811" y="83419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-5699" y="5326056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任意多边形 33"/>
          <p:cNvSpPr/>
          <p:nvPr/>
        </p:nvSpPr>
        <p:spPr>
          <a:xfrm rot="16200000">
            <a:off x="3170590" y="3776051"/>
            <a:ext cx="847204" cy="437267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33"/>
          <p:cNvSpPr/>
          <p:nvPr/>
        </p:nvSpPr>
        <p:spPr>
          <a:xfrm rot="19676556">
            <a:off x="4997104" y="3882976"/>
            <a:ext cx="608200" cy="347123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Подзаголовок 4"/>
          <p:cNvSpPr txBox="1">
            <a:spLocks/>
          </p:cNvSpPr>
          <p:nvPr/>
        </p:nvSpPr>
        <p:spPr>
          <a:xfrm>
            <a:off x="1095819" y="173551"/>
            <a:ext cx="6884936" cy="4271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  <a:defRPr/>
            </a:pPr>
            <a:r>
              <a:rPr lang="ru-RU" sz="2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образования Белгородской области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25328" y="600674"/>
            <a:ext cx="76876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дзаголовок 4"/>
          <p:cNvSpPr txBox="1">
            <a:spLocks/>
          </p:cNvSpPr>
          <p:nvPr/>
        </p:nvSpPr>
        <p:spPr>
          <a:xfrm>
            <a:off x="5441087" y="3546845"/>
            <a:ext cx="3614285" cy="4271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  <a:defRPr/>
            </a:pPr>
            <a:r>
              <a:rPr lang="ru-RU" sz="1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Беседина Наталия Александровна</a:t>
            </a:r>
          </a:p>
        </p:txBody>
      </p:sp>
      <p:sp>
        <p:nvSpPr>
          <p:cNvPr id="36" name="矩形 18"/>
          <p:cNvSpPr/>
          <p:nvPr/>
        </p:nvSpPr>
        <p:spPr>
          <a:xfrm>
            <a:off x="4272519" y="1006201"/>
            <a:ext cx="1971191" cy="15326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19"/>
          <p:cNvSpPr/>
          <p:nvPr/>
        </p:nvSpPr>
        <p:spPr>
          <a:xfrm rot="5400000">
            <a:off x="5098192" y="2067855"/>
            <a:ext cx="2355920" cy="2471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Подзаголовок 4"/>
          <p:cNvSpPr txBox="1">
            <a:spLocks/>
          </p:cNvSpPr>
          <p:nvPr/>
        </p:nvSpPr>
        <p:spPr>
          <a:xfrm>
            <a:off x="5391661" y="3866508"/>
            <a:ext cx="3651398" cy="4271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главный специалист 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ОГКУ «Центр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сопровождения и обслуживания организаций в сфере образования Белгородской 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области»</a:t>
            </a:r>
          </a:p>
        </p:txBody>
      </p:sp>
      <p:cxnSp>
        <p:nvCxnSpPr>
          <p:cNvPr id="52" name="直接连接符 27"/>
          <p:cNvCxnSpPr/>
          <p:nvPr/>
        </p:nvCxnSpPr>
        <p:spPr>
          <a:xfrm>
            <a:off x="8820472" y="3620643"/>
            <a:ext cx="0" cy="23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508752" y="4673724"/>
            <a:ext cx="18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июня 2022 г.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Подзаголовок 4"/>
          <p:cNvSpPr txBox="1">
            <a:spLocks/>
          </p:cNvSpPr>
          <p:nvPr/>
        </p:nvSpPr>
        <p:spPr>
          <a:xfrm>
            <a:off x="-602996" y="3878698"/>
            <a:ext cx="4415822" cy="4271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  <a:defRPr/>
            </a:pP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Региональный семинар </a:t>
            </a:r>
            <a:b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«Экономическое воспитание дошкольников </a:t>
            </a:r>
            <a:b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социокультурной среде: </a:t>
            </a:r>
            <a:b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проблемы и актуальные практики</a:t>
            </a:r>
          </a:p>
        </p:txBody>
      </p:sp>
      <p:cxnSp>
        <p:nvCxnSpPr>
          <p:cNvPr id="56" name="直接连接符 26"/>
          <p:cNvCxnSpPr/>
          <p:nvPr/>
        </p:nvCxnSpPr>
        <p:spPr>
          <a:xfrm flipH="1">
            <a:off x="475397" y="3850712"/>
            <a:ext cx="2604462" cy="57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warp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00"/>
                            </p:stCondLst>
                            <p:childTnLst>
                              <p:par>
                                <p:cTn id="44" presetID="2" presetClass="entr" presetSubtype="3" ac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accel="7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accel="7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accel="7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accel="78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accel="78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ac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200"/>
                            </p:stCondLst>
                            <p:childTnLst>
                              <p:par>
                                <p:cTn id="8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2" grpId="0" animBg="1"/>
      <p:bldP spid="24" grpId="0"/>
      <p:bldP spid="2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36" grpId="0" animBg="1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95486"/>
            <a:ext cx="7643192" cy="3956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Показатели мониторинга по </a:t>
            </a:r>
            <a:r>
              <a:rPr lang="ru-RU" dirty="0"/>
              <a:t>э</a:t>
            </a:r>
            <a:r>
              <a:rPr lang="ru-RU" dirty="0" smtClean="0"/>
              <a:t>кономическому воспитанию в ДОО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79295"/>
              </p:ext>
            </p:extLst>
          </p:nvPr>
        </p:nvGraphicFramePr>
        <p:xfrm>
          <a:off x="323528" y="699542"/>
          <a:ext cx="8208912" cy="4371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656184"/>
                <a:gridCol w="1800200"/>
                <a:gridCol w="1512168"/>
                <a:gridCol w="2088232"/>
              </a:tblGrid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Муниципальное образование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ДОО, реализующих программы по </a:t>
                      </a:r>
                      <a:r>
                        <a:rPr lang="ru-RU" sz="1000" dirty="0" smtClean="0">
                          <a:effectLst/>
                        </a:rPr>
                        <a:t>экономическому воспитанию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 ДОО, реализующих программы по </a:t>
                      </a:r>
                      <a:r>
                        <a:rPr lang="ru-RU" sz="1000" dirty="0" smtClean="0">
                          <a:effectLst/>
                        </a:rPr>
                        <a:t>экономическому воспитанию </a:t>
                      </a:r>
                      <a:r>
                        <a:rPr lang="ru-RU" sz="1000" dirty="0">
                          <a:effectLst/>
                        </a:rPr>
                        <a:t>(от общего количества ДОО региона)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Численность детей, реализующих программы по </a:t>
                      </a:r>
                      <a:r>
                        <a:rPr lang="ru-RU" sz="1000" dirty="0" smtClean="0">
                          <a:effectLst/>
                        </a:rPr>
                        <a:t>экономическому воспитанию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детей, реализующих программы по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экономическому воспитанию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 общей численности воспитанников ДОО региона)</a:t>
                      </a:r>
                    </a:p>
                  </a:txBody>
                  <a:tcPr marL="34859" marR="34859" marT="0" marB="0"/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Алексеевский 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b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b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Белгородский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1079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Борисовский</a:t>
                      </a:r>
                      <a:r>
                        <a:rPr lang="ru-RU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34859" marR="3485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59" marR="3485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Вейделевский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Валуйский</a:t>
                      </a:r>
                      <a:r>
                        <a:rPr lang="ru-RU" sz="800" dirty="0">
                          <a:effectLst/>
                        </a:rPr>
                        <a:t> 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Волоконовский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Грайворонский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Губкинский</a:t>
                      </a:r>
                      <a:r>
                        <a:rPr lang="ru-RU" sz="800" dirty="0">
                          <a:effectLst/>
                        </a:rPr>
                        <a:t> 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DBAF57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Ивнянский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Красногвардейский р-н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Краснояружский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р-н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Красненский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Корочанский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Новооскольский</a:t>
                      </a:r>
                      <a:r>
                        <a:rPr lang="ru-RU" sz="800" dirty="0">
                          <a:effectLst/>
                        </a:rPr>
                        <a:t> 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Прохоровский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Ракитянский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95AD91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Ровеньский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FF0000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Старооскольский</a:t>
                      </a:r>
                      <a:r>
                        <a:rPr lang="ru-RU" sz="800" dirty="0">
                          <a:effectLst/>
                        </a:rPr>
                        <a:t> 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4447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Шебекинский</a:t>
                      </a:r>
                      <a:r>
                        <a:rPr lang="ru-RU" sz="800" dirty="0">
                          <a:effectLst/>
                        </a:rPr>
                        <a:t> 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Чернянский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Яковлевский</a:t>
                      </a:r>
                      <a:r>
                        <a:rPr lang="ru-RU" sz="800" dirty="0">
                          <a:effectLst/>
                        </a:rPr>
                        <a:t> 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г. Белгород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8376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rgbClr val="597355"/>
                    </a:solidFill>
                  </a:tcPr>
                </a:tc>
              </a:tr>
              <a:tr h="15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17880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9" marR="34859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9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95486"/>
            <a:ext cx="5122912" cy="3956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мероприятий на 2022-2023 годы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925" t="4730" r="32603" b="3830"/>
          <a:stretch/>
        </p:blipFill>
        <p:spPr>
          <a:xfrm>
            <a:off x="152975" y="714317"/>
            <a:ext cx="2880320" cy="4176465"/>
          </a:xfrm>
          <a:prstGeom prst="rect">
            <a:avLst/>
          </a:prstGeom>
        </p:spPr>
      </p:pic>
      <p:sp>
        <p:nvSpPr>
          <p:cNvPr id="4" name="圆角矩形 4"/>
          <p:cNvSpPr/>
          <p:nvPr/>
        </p:nvSpPr>
        <p:spPr bwMode="auto">
          <a:xfrm flipH="1">
            <a:off x="3246773" y="811845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Муниципальная «дорожная карта»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圆角矩形 4"/>
          <p:cNvSpPr/>
          <p:nvPr/>
        </p:nvSpPr>
        <p:spPr bwMode="auto">
          <a:xfrm flipH="1">
            <a:off x="3251076" y="1673531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Включение  структурных подразделений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圆角矩形 4"/>
          <p:cNvSpPr/>
          <p:nvPr/>
        </p:nvSpPr>
        <p:spPr bwMode="auto">
          <a:xfrm flipH="1">
            <a:off x="3277342" y="2513381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Создание РППС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圆角矩形 4"/>
          <p:cNvSpPr/>
          <p:nvPr/>
        </p:nvSpPr>
        <p:spPr bwMode="auto">
          <a:xfrm flipH="1">
            <a:off x="3238422" y="3365297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лидеров</a:t>
            </a:r>
          </a:p>
        </p:txBody>
      </p:sp>
      <p:sp>
        <p:nvSpPr>
          <p:cNvPr id="16" name="任意多边形 41"/>
          <p:cNvSpPr/>
          <p:nvPr/>
        </p:nvSpPr>
        <p:spPr>
          <a:xfrm rot="13677004">
            <a:off x="2931627" y="809195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41"/>
          <p:cNvSpPr/>
          <p:nvPr/>
        </p:nvSpPr>
        <p:spPr>
          <a:xfrm rot="13677004">
            <a:off x="2950748" y="1701983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41"/>
          <p:cNvSpPr/>
          <p:nvPr/>
        </p:nvSpPr>
        <p:spPr>
          <a:xfrm rot="13677004">
            <a:off x="2937367" y="2564383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41"/>
          <p:cNvSpPr/>
          <p:nvPr/>
        </p:nvSpPr>
        <p:spPr>
          <a:xfrm rot="13677004">
            <a:off x="2957440" y="3418911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4"/>
          <p:cNvSpPr/>
          <p:nvPr/>
        </p:nvSpPr>
        <p:spPr bwMode="auto">
          <a:xfrm flipH="1">
            <a:off x="3238422" y="4238658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Социальное партнёрство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圆角矩形 4"/>
          <p:cNvSpPr/>
          <p:nvPr/>
        </p:nvSpPr>
        <p:spPr bwMode="auto">
          <a:xfrm flipH="1">
            <a:off x="6271116" y="3837775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Конкурсное движение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圆角矩形 4"/>
          <p:cNvSpPr/>
          <p:nvPr/>
        </p:nvSpPr>
        <p:spPr bwMode="auto">
          <a:xfrm flipH="1">
            <a:off x="6241489" y="1191308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Муниципальные и </a:t>
            </a:r>
            <a:r>
              <a:rPr lang="ru-RU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межмун</a:t>
            </a: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мероприятия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圆角矩形 4"/>
          <p:cNvSpPr/>
          <p:nvPr/>
        </p:nvSpPr>
        <p:spPr bwMode="auto">
          <a:xfrm flipH="1">
            <a:off x="6255514" y="2895645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квалификации педагогов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圆角矩形 4"/>
          <p:cNvSpPr/>
          <p:nvPr/>
        </p:nvSpPr>
        <p:spPr bwMode="auto">
          <a:xfrm flipH="1">
            <a:off x="6240388" y="2022583"/>
            <a:ext cx="2734818" cy="462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Банк образовательных программ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任意多边形 41"/>
          <p:cNvSpPr/>
          <p:nvPr/>
        </p:nvSpPr>
        <p:spPr>
          <a:xfrm rot="13677004">
            <a:off x="5930154" y="3922410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41"/>
          <p:cNvSpPr/>
          <p:nvPr/>
        </p:nvSpPr>
        <p:spPr>
          <a:xfrm rot="13677004">
            <a:off x="5912160" y="2959291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41"/>
          <p:cNvSpPr/>
          <p:nvPr/>
        </p:nvSpPr>
        <p:spPr>
          <a:xfrm rot="13677004">
            <a:off x="5906118" y="2054158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41"/>
          <p:cNvSpPr/>
          <p:nvPr/>
        </p:nvSpPr>
        <p:spPr>
          <a:xfrm rot="13677004">
            <a:off x="5887161" y="1234885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41"/>
          <p:cNvSpPr/>
          <p:nvPr/>
        </p:nvSpPr>
        <p:spPr>
          <a:xfrm rot="13677004">
            <a:off x="2946910" y="4273439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9"/>
          <p:cNvSpPr/>
          <p:nvPr>
            <p:custDataLst>
              <p:tags r:id="rId1"/>
            </p:custDataLst>
          </p:nvPr>
        </p:nvSpPr>
        <p:spPr>
          <a:xfrm>
            <a:off x="2702015" y="2331720"/>
            <a:ext cx="409670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2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Салонобразования.рф</a:t>
            </a:r>
            <a:endParaRPr lang="en-US" altLang="zh-CN" sz="24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A_矩形 30"/>
          <p:cNvSpPr/>
          <p:nvPr>
            <p:custDataLst>
              <p:tags r:id="rId2"/>
            </p:custDataLst>
          </p:nvPr>
        </p:nvSpPr>
        <p:spPr>
          <a:xfrm>
            <a:off x="899592" y="267494"/>
            <a:ext cx="674357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latin typeface="+mj-lt"/>
                <a:ea typeface="+mj-ea"/>
                <a:cs typeface="+mj-cs"/>
              </a:rPr>
              <a:t>Контакты министерства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образования Белгородской области</a:t>
            </a:r>
            <a:endParaRPr lang="zh-CN" alt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08" y="2221339"/>
            <a:ext cx="599704" cy="599704"/>
          </a:xfrm>
          <a:prstGeom prst="rect">
            <a:avLst/>
          </a:prstGeom>
        </p:spPr>
      </p:pic>
      <p:sp>
        <p:nvSpPr>
          <p:cNvPr id="7" name="PA_矩形 29"/>
          <p:cNvSpPr/>
          <p:nvPr>
            <p:custDataLst>
              <p:tags r:id="rId3"/>
            </p:custDataLst>
          </p:nvPr>
        </p:nvSpPr>
        <p:spPr>
          <a:xfrm>
            <a:off x="2843808" y="1491630"/>
            <a:ext cx="381311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@doshkolnikbelogorya31</a:t>
            </a:r>
            <a:endParaRPr lang="en-US" altLang="zh-CN" sz="24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82" y="3011177"/>
            <a:ext cx="639033" cy="639033"/>
          </a:xfrm>
          <a:prstGeom prst="rect">
            <a:avLst/>
          </a:prstGeom>
        </p:spPr>
      </p:pic>
      <p:sp>
        <p:nvSpPr>
          <p:cNvPr id="9" name="PA_矩形 29"/>
          <p:cNvSpPr/>
          <p:nvPr>
            <p:custDataLst>
              <p:tags r:id="rId4"/>
            </p:custDataLst>
          </p:nvPr>
        </p:nvSpPr>
        <p:spPr>
          <a:xfrm>
            <a:off x="3374728" y="3072202"/>
            <a:ext cx="409670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zh-CN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(4722) 32-81-56</a:t>
            </a:r>
            <a:endParaRPr lang="en-US" altLang="zh-CN" sz="24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08" y="1416192"/>
            <a:ext cx="636711" cy="636711"/>
          </a:xfrm>
          <a:prstGeom prst="rect">
            <a:avLst/>
          </a:prstGeom>
        </p:spPr>
      </p:pic>
      <p:sp>
        <p:nvSpPr>
          <p:cNvPr id="14" name="任意多边形 33"/>
          <p:cNvSpPr/>
          <p:nvPr/>
        </p:nvSpPr>
        <p:spPr>
          <a:xfrm rot="3015508">
            <a:off x="4560544" y="924710"/>
            <a:ext cx="847204" cy="437267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34"/>
          <p:cNvSpPr/>
          <p:nvPr/>
        </p:nvSpPr>
        <p:spPr>
          <a:xfrm>
            <a:off x="1794302" y="4278577"/>
            <a:ext cx="561473" cy="593559"/>
          </a:xfrm>
          <a:custGeom>
            <a:avLst/>
            <a:gdLst>
              <a:gd name="connsiteX0" fmla="*/ 0 w 561473"/>
              <a:gd name="connsiteY0" fmla="*/ 0 h 593558"/>
              <a:gd name="connsiteX1" fmla="*/ 561473 w 561473"/>
              <a:gd name="connsiteY1" fmla="*/ 272716 h 593558"/>
              <a:gd name="connsiteX2" fmla="*/ 32084 w 561473"/>
              <a:gd name="connsiteY2" fmla="*/ 593558 h 593558"/>
              <a:gd name="connsiteX3" fmla="*/ 0 w 561473"/>
              <a:gd name="connsiteY3" fmla="*/ 0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3" h="593558">
                <a:moveTo>
                  <a:pt x="0" y="0"/>
                </a:moveTo>
                <a:lnTo>
                  <a:pt x="561473" y="272716"/>
                </a:lnTo>
                <a:lnTo>
                  <a:pt x="32084" y="5935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36"/>
          <p:cNvSpPr/>
          <p:nvPr/>
        </p:nvSpPr>
        <p:spPr>
          <a:xfrm>
            <a:off x="477375" y="3169816"/>
            <a:ext cx="336884" cy="3048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37"/>
          <p:cNvSpPr/>
          <p:nvPr/>
        </p:nvSpPr>
        <p:spPr>
          <a:xfrm>
            <a:off x="8261398" y="1117465"/>
            <a:ext cx="481263" cy="401053"/>
          </a:xfrm>
          <a:custGeom>
            <a:avLst/>
            <a:gdLst>
              <a:gd name="connsiteX0" fmla="*/ 176463 w 481263"/>
              <a:gd name="connsiteY0" fmla="*/ 96253 h 401053"/>
              <a:gd name="connsiteX1" fmla="*/ 0 w 481263"/>
              <a:gd name="connsiteY1" fmla="*/ 401053 h 401053"/>
              <a:gd name="connsiteX2" fmla="*/ 481263 w 481263"/>
              <a:gd name="connsiteY2" fmla="*/ 0 h 401053"/>
              <a:gd name="connsiteX3" fmla="*/ 176463 w 481263"/>
              <a:gd name="connsiteY3" fmla="*/ 962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3" h="401053">
                <a:moveTo>
                  <a:pt x="176463" y="96253"/>
                </a:moveTo>
                <a:lnTo>
                  <a:pt x="0" y="401053"/>
                </a:lnTo>
                <a:lnTo>
                  <a:pt x="481263" y="0"/>
                </a:lnTo>
                <a:lnTo>
                  <a:pt x="176463" y="9625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任意多边形 38"/>
          <p:cNvSpPr/>
          <p:nvPr/>
        </p:nvSpPr>
        <p:spPr>
          <a:xfrm rot="5400000">
            <a:off x="1633881" y="902713"/>
            <a:ext cx="401052" cy="481263"/>
          </a:xfrm>
          <a:custGeom>
            <a:avLst/>
            <a:gdLst>
              <a:gd name="connsiteX0" fmla="*/ 0 w 401052"/>
              <a:gd name="connsiteY0" fmla="*/ 0 h 481263"/>
              <a:gd name="connsiteX1" fmla="*/ 401052 w 401052"/>
              <a:gd name="connsiteY1" fmla="*/ 96253 h 481263"/>
              <a:gd name="connsiteX2" fmla="*/ 16042 w 401052"/>
              <a:gd name="connsiteY2" fmla="*/ 481263 h 481263"/>
              <a:gd name="connsiteX3" fmla="*/ 0 w 401052"/>
              <a:gd name="connsiteY3" fmla="*/ 0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52" h="481263">
                <a:moveTo>
                  <a:pt x="0" y="0"/>
                </a:moveTo>
                <a:lnTo>
                  <a:pt x="401052" y="96253"/>
                </a:lnTo>
                <a:lnTo>
                  <a:pt x="16042" y="4812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39"/>
          <p:cNvSpPr/>
          <p:nvPr/>
        </p:nvSpPr>
        <p:spPr>
          <a:xfrm>
            <a:off x="6896411" y="809512"/>
            <a:ext cx="866273" cy="577516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40"/>
          <p:cNvSpPr/>
          <p:nvPr/>
        </p:nvSpPr>
        <p:spPr>
          <a:xfrm>
            <a:off x="8558176" y="4690129"/>
            <a:ext cx="368969" cy="352927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41"/>
          <p:cNvSpPr/>
          <p:nvPr/>
        </p:nvSpPr>
        <p:spPr>
          <a:xfrm>
            <a:off x="7499978" y="3680988"/>
            <a:ext cx="753979" cy="577515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42"/>
          <p:cNvSpPr/>
          <p:nvPr/>
        </p:nvSpPr>
        <p:spPr>
          <a:xfrm>
            <a:off x="7781543" y="2390073"/>
            <a:ext cx="1090863" cy="561475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43"/>
          <p:cNvSpPr/>
          <p:nvPr/>
        </p:nvSpPr>
        <p:spPr>
          <a:xfrm rot="19822463">
            <a:off x="894431" y="2069266"/>
            <a:ext cx="689811" cy="834191"/>
          </a:xfrm>
          <a:custGeom>
            <a:avLst/>
            <a:gdLst>
              <a:gd name="connsiteX0" fmla="*/ 0 w 689811"/>
              <a:gd name="connsiteY0" fmla="*/ 304800 h 834190"/>
              <a:gd name="connsiteX1" fmla="*/ 545432 w 689811"/>
              <a:gd name="connsiteY1" fmla="*/ 0 h 834190"/>
              <a:gd name="connsiteX2" fmla="*/ 689811 w 689811"/>
              <a:gd name="connsiteY2" fmla="*/ 834190 h 834190"/>
              <a:gd name="connsiteX3" fmla="*/ 0 w 689811"/>
              <a:gd name="connsiteY3" fmla="*/ 304800 h 8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811" h="834190">
                <a:moveTo>
                  <a:pt x="0" y="304800"/>
                </a:moveTo>
                <a:lnTo>
                  <a:pt x="545432" y="0"/>
                </a:lnTo>
                <a:lnTo>
                  <a:pt x="689811" y="83419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33"/>
          <p:cNvSpPr/>
          <p:nvPr/>
        </p:nvSpPr>
        <p:spPr>
          <a:xfrm rot="16200000">
            <a:off x="3629145" y="4154919"/>
            <a:ext cx="847204" cy="437267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33"/>
          <p:cNvSpPr/>
          <p:nvPr/>
        </p:nvSpPr>
        <p:spPr>
          <a:xfrm rot="19676556">
            <a:off x="6002976" y="4039127"/>
            <a:ext cx="608200" cy="347123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3" ac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accel="7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accel="7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accel="7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accel="78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accel="78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ac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3010" t="6904" r="34951" b="11973"/>
          <a:stretch>
            <a:fillRect/>
          </a:stretch>
        </p:blipFill>
        <p:spPr bwMode="auto">
          <a:xfrm>
            <a:off x="1305321" y="1103765"/>
            <a:ext cx="2726731" cy="388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schemeClr val="accent6">
                <a:lumMod val="50000"/>
              </a:schemeClr>
            </a:innerShdw>
          </a:effectLst>
        </p:spPr>
      </p:pic>
      <p:pic>
        <p:nvPicPr>
          <p:cNvPr id="9" name="Рисунок 8" descr="800px-Coat_of_Arms_of_the_Russian_Federatio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3044" y="771550"/>
            <a:ext cx="765226" cy="908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1002" t="4789" r="32181" b="4216"/>
          <a:stretch/>
        </p:blipFill>
        <p:spPr>
          <a:xfrm>
            <a:off x="5292080" y="1003657"/>
            <a:ext cx="2850301" cy="396261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Рисунок 10" descr="800px-New_Coat_of_Arms_of_Belgorod_Oblast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836306"/>
            <a:ext cx="709200" cy="843949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>
            <p:ph type="title"/>
          </p:nvPr>
        </p:nvSpPr>
        <p:spPr>
          <a:xfrm>
            <a:off x="930536" y="209805"/>
            <a:ext cx="6203032" cy="395637"/>
          </a:xfrm>
        </p:spPr>
        <p:txBody>
          <a:bodyPr>
            <a:noAutofit/>
          </a:bodyPr>
          <a:lstStyle/>
          <a:p>
            <a:r>
              <a:rPr lang="ru-RU" altLang="zh-CN" sz="1800" b="1" dirty="0" smtClean="0"/>
              <a:t>Нормативно-правовое регулирование</a:t>
            </a:r>
            <a:endParaRPr lang="zh-CN" altLang="en-US" sz="1200" b="1" dirty="0"/>
          </a:p>
        </p:txBody>
      </p:sp>
      <p:sp>
        <p:nvSpPr>
          <p:cNvPr id="13" name="任意多边形 41"/>
          <p:cNvSpPr/>
          <p:nvPr/>
        </p:nvSpPr>
        <p:spPr>
          <a:xfrm rot="13677004">
            <a:off x="566089" y="2666627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41"/>
          <p:cNvSpPr/>
          <p:nvPr/>
        </p:nvSpPr>
        <p:spPr>
          <a:xfrm rot="13677004">
            <a:off x="4657113" y="2666626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2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25"/>
          <p:cNvCxnSpPr/>
          <p:nvPr/>
        </p:nvCxnSpPr>
        <p:spPr bwMode="auto">
          <a:xfrm flipV="1">
            <a:off x="4886543" y="636577"/>
            <a:ext cx="1778308" cy="420577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154"/>
          <p:cNvGrpSpPr>
            <a:grpSpLocks/>
          </p:cNvGrpSpPr>
          <p:nvPr/>
        </p:nvGrpSpPr>
        <p:grpSpPr bwMode="auto">
          <a:xfrm>
            <a:off x="5456121" y="3167769"/>
            <a:ext cx="1170071" cy="648984"/>
            <a:chOff x="7906533" y="4840050"/>
            <a:chExt cx="1125966" cy="606826"/>
          </a:xfrm>
        </p:grpSpPr>
        <p:cxnSp>
          <p:nvCxnSpPr>
            <p:cNvPr id="10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57"/>
          <p:cNvGrpSpPr>
            <a:grpSpLocks/>
          </p:cNvGrpSpPr>
          <p:nvPr/>
        </p:nvGrpSpPr>
        <p:grpSpPr bwMode="auto">
          <a:xfrm>
            <a:off x="5476249" y="1670956"/>
            <a:ext cx="1172564" cy="596723"/>
            <a:chOff x="7902901" y="3124000"/>
            <a:chExt cx="1129418" cy="558855"/>
          </a:xfrm>
        </p:grpSpPr>
        <p:cxnSp>
          <p:nvCxnSpPr>
            <p:cNvPr id="13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60"/>
          <p:cNvGrpSpPr>
            <a:grpSpLocks/>
          </p:cNvGrpSpPr>
          <p:nvPr/>
        </p:nvGrpSpPr>
        <p:grpSpPr bwMode="auto">
          <a:xfrm>
            <a:off x="2327959" y="1106066"/>
            <a:ext cx="1349723" cy="290088"/>
            <a:chOff x="3181205" y="2010025"/>
            <a:chExt cx="1299921" cy="271166"/>
          </a:xfrm>
        </p:grpSpPr>
        <p:cxnSp>
          <p:nvCxnSpPr>
            <p:cNvPr id="16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63"/>
          <p:cNvGrpSpPr>
            <a:grpSpLocks/>
          </p:cNvGrpSpPr>
          <p:nvPr/>
        </p:nvGrpSpPr>
        <p:grpSpPr bwMode="auto">
          <a:xfrm>
            <a:off x="2411490" y="3061578"/>
            <a:ext cx="996740" cy="890881"/>
            <a:chOff x="3243437" y="4210024"/>
            <a:chExt cx="960324" cy="834506"/>
          </a:xfrm>
        </p:grpSpPr>
        <p:cxnSp>
          <p:nvCxnSpPr>
            <p:cNvPr id="19" name="Straight Arrow Connector 57"/>
            <p:cNvCxnSpPr/>
            <p:nvPr/>
          </p:nvCxnSpPr>
          <p:spPr>
            <a:xfrm flipH="1">
              <a:off x="3243437" y="5044530"/>
              <a:ext cx="564561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/>
            <p:cNvCxnSpPr/>
            <p:nvPr/>
          </p:nvCxnSpPr>
          <p:spPr>
            <a:xfrm flipH="1">
              <a:off x="3816345" y="4210024"/>
              <a:ext cx="387416" cy="8345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166"/>
          <p:cNvGrpSpPr>
            <a:grpSpLocks/>
          </p:cNvGrpSpPr>
          <p:nvPr/>
        </p:nvGrpSpPr>
        <p:grpSpPr bwMode="auto">
          <a:xfrm>
            <a:off x="2449110" y="2529491"/>
            <a:ext cx="1943215" cy="348289"/>
            <a:chOff x="3279710" y="3713495"/>
            <a:chExt cx="1872464" cy="325928"/>
          </a:xfrm>
        </p:grpSpPr>
        <p:cxnSp>
          <p:nvCxnSpPr>
            <p:cNvPr id="22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182"/>
          <p:cNvGrpSpPr/>
          <p:nvPr/>
        </p:nvGrpSpPr>
        <p:grpSpPr>
          <a:xfrm>
            <a:off x="3989511" y="2463135"/>
            <a:ext cx="805626" cy="8292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6" name="椭圆 184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7" name="组合 185"/>
          <p:cNvGrpSpPr/>
          <p:nvPr/>
        </p:nvGrpSpPr>
        <p:grpSpPr>
          <a:xfrm>
            <a:off x="4986602" y="1445664"/>
            <a:ext cx="939030" cy="9666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椭圆 187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0" name="组合 188"/>
          <p:cNvGrpSpPr/>
          <p:nvPr/>
        </p:nvGrpSpPr>
        <p:grpSpPr>
          <a:xfrm>
            <a:off x="3547472" y="1170900"/>
            <a:ext cx="1163958" cy="11981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椭圆 190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3" name="组合 191"/>
          <p:cNvGrpSpPr/>
          <p:nvPr/>
        </p:nvGrpSpPr>
        <p:grpSpPr>
          <a:xfrm>
            <a:off x="4699485" y="712210"/>
            <a:ext cx="679900" cy="69986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椭圆 193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194"/>
          <p:cNvGrpSpPr/>
          <p:nvPr/>
        </p:nvGrpSpPr>
        <p:grpSpPr>
          <a:xfrm>
            <a:off x="5000446" y="2720864"/>
            <a:ext cx="868315" cy="8938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8" name="椭圆 19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9" name="组合 197"/>
          <p:cNvGrpSpPr/>
          <p:nvPr/>
        </p:nvGrpSpPr>
        <p:grpSpPr>
          <a:xfrm>
            <a:off x="2978942" y="2582215"/>
            <a:ext cx="848289" cy="87320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1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1" name="椭圆 19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2" name="椭圆 200"/>
          <p:cNvSpPr/>
          <p:nvPr/>
        </p:nvSpPr>
        <p:spPr>
          <a:xfrm>
            <a:off x="3448259" y="1984303"/>
            <a:ext cx="466499" cy="480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43" name="椭圆 201"/>
          <p:cNvSpPr/>
          <p:nvPr/>
        </p:nvSpPr>
        <p:spPr>
          <a:xfrm>
            <a:off x="3223639" y="1498085"/>
            <a:ext cx="142844" cy="14703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7" rIns="103693" bIns="51847" rtlCol="0" anchor="ctr"/>
          <a:lstStyle/>
          <a:p>
            <a:pPr algn="ctr"/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44" name="椭圆 202"/>
          <p:cNvSpPr/>
          <p:nvPr/>
        </p:nvSpPr>
        <p:spPr>
          <a:xfrm>
            <a:off x="5743083" y="2482365"/>
            <a:ext cx="319448" cy="32883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45" name="椭圆 203"/>
          <p:cNvSpPr/>
          <p:nvPr/>
        </p:nvSpPr>
        <p:spPr>
          <a:xfrm>
            <a:off x="4736795" y="1850529"/>
            <a:ext cx="279462" cy="2876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46" name="椭圆 204"/>
          <p:cNvSpPr/>
          <p:nvPr/>
        </p:nvSpPr>
        <p:spPr>
          <a:xfrm>
            <a:off x="4068748" y="794923"/>
            <a:ext cx="358502" cy="3690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47" name="椭圆 205"/>
          <p:cNvSpPr/>
          <p:nvPr/>
        </p:nvSpPr>
        <p:spPr>
          <a:xfrm>
            <a:off x="4662286" y="2931001"/>
            <a:ext cx="219113" cy="2255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48" name="椭圆 206"/>
          <p:cNvSpPr/>
          <p:nvPr/>
        </p:nvSpPr>
        <p:spPr>
          <a:xfrm>
            <a:off x="5559321" y="1333796"/>
            <a:ext cx="255299" cy="2627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49" name="椭圆 207"/>
          <p:cNvSpPr/>
          <p:nvPr/>
        </p:nvSpPr>
        <p:spPr>
          <a:xfrm>
            <a:off x="2252995" y="979439"/>
            <a:ext cx="268733" cy="27662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50" name="椭圆 208"/>
          <p:cNvSpPr/>
          <p:nvPr/>
        </p:nvSpPr>
        <p:spPr>
          <a:xfrm>
            <a:off x="2245747" y="2386290"/>
            <a:ext cx="268733" cy="27662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51" name="椭圆 209"/>
          <p:cNvSpPr/>
          <p:nvPr/>
        </p:nvSpPr>
        <p:spPr>
          <a:xfrm>
            <a:off x="2244743" y="3814147"/>
            <a:ext cx="268733" cy="27662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52" name="椭圆 210"/>
          <p:cNvSpPr/>
          <p:nvPr/>
        </p:nvSpPr>
        <p:spPr>
          <a:xfrm>
            <a:off x="6550551" y="528411"/>
            <a:ext cx="268733" cy="27662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53" name="椭圆 211"/>
          <p:cNvSpPr/>
          <p:nvPr/>
        </p:nvSpPr>
        <p:spPr>
          <a:xfrm>
            <a:off x="6491825" y="2138200"/>
            <a:ext cx="268733" cy="27662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54" name="椭圆 212"/>
          <p:cNvSpPr/>
          <p:nvPr/>
        </p:nvSpPr>
        <p:spPr>
          <a:xfrm>
            <a:off x="6587901" y="3675831"/>
            <a:ext cx="268733" cy="27662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55" name="椭圆 213"/>
          <p:cNvSpPr/>
          <p:nvPr/>
        </p:nvSpPr>
        <p:spPr>
          <a:xfrm>
            <a:off x="4986602" y="2263871"/>
            <a:ext cx="102173" cy="10517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>
              <a:solidFill>
                <a:srgbClr val="18478F"/>
              </a:solidFill>
            </a:endParaRPr>
          </a:p>
        </p:txBody>
      </p:sp>
      <p:sp>
        <p:nvSpPr>
          <p:cNvPr id="61" name="椭圆 4"/>
          <p:cNvSpPr/>
          <p:nvPr/>
        </p:nvSpPr>
        <p:spPr>
          <a:xfrm>
            <a:off x="61126" y="707970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3" name="椭圆 4"/>
          <p:cNvSpPr/>
          <p:nvPr/>
        </p:nvSpPr>
        <p:spPr>
          <a:xfrm>
            <a:off x="223990" y="1815580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5" name="椭圆 4"/>
          <p:cNvSpPr/>
          <p:nvPr/>
        </p:nvSpPr>
        <p:spPr>
          <a:xfrm>
            <a:off x="474842" y="4163937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7" name="椭圆 4"/>
          <p:cNvSpPr/>
          <p:nvPr/>
        </p:nvSpPr>
        <p:spPr>
          <a:xfrm>
            <a:off x="5930200" y="932962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8" name="椭圆 4"/>
          <p:cNvSpPr/>
          <p:nvPr/>
        </p:nvSpPr>
        <p:spPr>
          <a:xfrm>
            <a:off x="6895656" y="1759351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9" name="椭圆 4"/>
          <p:cNvSpPr/>
          <p:nvPr/>
        </p:nvSpPr>
        <p:spPr>
          <a:xfrm>
            <a:off x="6080228" y="2632875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0" name="椭圆 4"/>
          <p:cNvSpPr/>
          <p:nvPr/>
        </p:nvSpPr>
        <p:spPr>
          <a:xfrm>
            <a:off x="6928269" y="3490333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3" name="PA_矩形 29"/>
          <p:cNvSpPr/>
          <p:nvPr>
            <p:custDataLst>
              <p:tags r:id="rId1"/>
            </p:custDataLst>
          </p:nvPr>
        </p:nvSpPr>
        <p:spPr>
          <a:xfrm>
            <a:off x="-7179" y="870974"/>
            <a:ext cx="223400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первичные экономические представления</a:t>
            </a:r>
            <a:endParaRPr lang="en-US" altLang="zh-CN" sz="14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PA_矩形 29"/>
          <p:cNvSpPr/>
          <p:nvPr>
            <p:custDataLst>
              <p:tags r:id="rId2"/>
            </p:custDataLst>
          </p:nvPr>
        </p:nvSpPr>
        <p:spPr>
          <a:xfrm>
            <a:off x="427603" y="4416994"/>
            <a:ext cx="2234002" cy="3000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13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</a:t>
            </a:r>
            <a:r>
              <a:rPr lang="ru-RU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отивация к бережливости</a:t>
            </a:r>
            <a:endParaRPr lang="en-US" altLang="zh-CN" sz="135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PA_矩形 29"/>
          <p:cNvSpPr/>
          <p:nvPr>
            <p:custDataLst>
              <p:tags r:id="rId3"/>
            </p:custDataLst>
          </p:nvPr>
        </p:nvSpPr>
        <p:spPr>
          <a:xfrm>
            <a:off x="5916771" y="1155346"/>
            <a:ext cx="2234002" cy="3000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13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ru-RU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важение к труду</a:t>
            </a:r>
            <a:endParaRPr lang="en-US" altLang="zh-CN" sz="135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PA_矩形 29"/>
          <p:cNvSpPr/>
          <p:nvPr>
            <p:custDataLst>
              <p:tags r:id="rId4"/>
            </p:custDataLst>
          </p:nvPr>
        </p:nvSpPr>
        <p:spPr>
          <a:xfrm>
            <a:off x="6881030" y="3750073"/>
            <a:ext cx="2234002" cy="3000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ответственность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PA_矩形 29"/>
          <p:cNvSpPr/>
          <p:nvPr>
            <p:custDataLst>
              <p:tags r:id="rId5"/>
            </p:custDataLst>
          </p:nvPr>
        </p:nvSpPr>
        <p:spPr>
          <a:xfrm>
            <a:off x="6845694" y="1994548"/>
            <a:ext cx="2234002" cy="3000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трудолюбие</a:t>
            </a:r>
            <a:endParaRPr lang="en-US" altLang="zh-CN" sz="135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PA_矩形 29"/>
          <p:cNvSpPr/>
          <p:nvPr>
            <p:custDataLst>
              <p:tags r:id="rId6"/>
            </p:custDataLst>
          </p:nvPr>
        </p:nvSpPr>
        <p:spPr>
          <a:xfrm>
            <a:off x="6018422" y="2820937"/>
            <a:ext cx="226313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бережное отношение к собственности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PA_矩形 29"/>
          <p:cNvSpPr/>
          <p:nvPr>
            <p:custDataLst>
              <p:tags r:id="rId7"/>
            </p:custDataLst>
          </p:nvPr>
        </p:nvSpPr>
        <p:spPr>
          <a:xfrm>
            <a:off x="194967" y="1969317"/>
            <a:ext cx="223400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</a:t>
            </a:r>
            <a:r>
              <a:rPr lang="ru-RU" altLang="zh-C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азумные экономические потребности</a:t>
            </a:r>
            <a:endParaRPr lang="en-US" altLang="zh-CN" sz="14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PA_矩形 29"/>
          <p:cNvSpPr/>
          <p:nvPr>
            <p:custDataLst>
              <p:tags r:id="rId8"/>
            </p:custDataLst>
          </p:nvPr>
        </p:nvSpPr>
        <p:spPr>
          <a:xfrm>
            <a:off x="5337999" y="4453606"/>
            <a:ext cx="2234002" cy="3000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позитивная социализация</a:t>
            </a:r>
            <a:endParaRPr lang="en-US" altLang="zh-CN" sz="135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PA_矩形 29"/>
          <p:cNvSpPr/>
          <p:nvPr>
            <p:custDataLst>
              <p:tags r:id="rId9"/>
            </p:custDataLst>
          </p:nvPr>
        </p:nvSpPr>
        <p:spPr>
          <a:xfrm>
            <a:off x="634686" y="3138582"/>
            <a:ext cx="2234002" cy="3000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рациональный труд</a:t>
            </a:r>
            <a:endParaRPr lang="en-US" altLang="zh-CN" sz="135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椭圆 4"/>
          <p:cNvSpPr/>
          <p:nvPr/>
        </p:nvSpPr>
        <p:spPr>
          <a:xfrm>
            <a:off x="720371" y="2962741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1" name="椭圆 4"/>
          <p:cNvSpPr/>
          <p:nvPr/>
        </p:nvSpPr>
        <p:spPr>
          <a:xfrm>
            <a:off x="5364546" y="4198881"/>
            <a:ext cx="2139525" cy="81956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/>
          <a:srcRect l="21655" t="14667" r="7672" b="75668"/>
          <a:stretch/>
        </p:blipFill>
        <p:spPr>
          <a:xfrm>
            <a:off x="0" y="-9449"/>
            <a:ext cx="9144000" cy="504057"/>
          </a:xfrm>
          <a:prstGeom prst="rect">
            <a:avLst/>
          </a:prstGeom>
        </p:spPr>
      </p:pic>
      <p:grpSp>
        <p:nvGrpSpPr>
          <p:cNvPr id="74" name="组合 33"/>
          <p:cNvGrpSpPr/>
          <p:nvPr/>
        </p:nvGrpSpPr>
        <p:grpSpPr>
          <a:xfrm rot="523285">
            <a:off x="3376733" y="3463900"/>
            <a:ext cx="1768673" cy="1431742"/>
            <a:chOff x="1649656" y="2839535"/>
            <a:chExt cx="577623" cy="614421"/>
          </a:xfrm>
          <a:solidFill>
            <a:schemeClr val="accent2">
              <a:lumMod val="50000"/>
            </a:schemeClr>
          </a:solidFill>
        </p:grpSpPr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1987532" y="2839535"/>
              <a:ext cx="239747" cy="269855"/>
            </a:xfrm>
            <a:custGeom>
              <a:avLst/>
              <a:gdLst>
                <a:gd name="T0" fmla="*/ 76 w 91"/>
                <a:gd name="T1" fmla="*/ 45 h 102"/>
                <a:gd name="T2" fmla="*/ 50 w 91"/>
                <a:gd name="T3" fmla="*/ 52 h 102"/>
                <a:gd name="T4" fmla="*/ 11 w 91"/>
                <a:gd name="T5" fmla="*/ 102 h 102"/>
                <a:gd name="T6" fmla="*/ 0 w 91"/>
                <a:gd name="T7" fmla="*/ 93 h 102"/>
                <a:gd name="T8" fmla="*/ 43 w 91"/>
                <a:gd name="T9" fmla="*/ 47 h 102"/>
                <a:gd name="T10" fmla="*/ 45 w 91"/>
                <a:gd name="T11" fmla="*/ 19 h 102"/>
                <a:gd name="T12" fmla="*/ 70 w 91"/>
                <a:gd name="T13" fmla="*/ 0 h 102"/>
                <a:gd name="T14" fmla="*/ 67 w 91"/>
                <a:gd name="T15" fmla="*/ 22 h 102"/>
                <a:gd name="T16" fmla="*/ 70 w 91"/>
                <a:gd name="T17" fmla="*/ 22 h 102"/>
                <a:gd name="T18" fmla="*/ 70 w 91"/>
                <a:gd name="T19" fmla="*/ 24 h 102"/>
                <a:gd name="T20" fmla="*/ 91 w 91"/>
                <a:gd name="T21" fmla="*/ 17 h 102"/>
                <a:gd name="T22" fmla="*/ 76 w 91"/>
                <a:gd name="T2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478F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1649656" y="3024642"/>
              <a:ext cx="461652" cy="429314"/>
            </a:xfrm>
            <a:custGeom>
              <a:avLst/>
              <a:gdLst>
                <a:gd name="T0" fmla="*/ 77 w 175"/>
                <a:gd name="T1" fmla="*/ 0 h 163"/>
                <a:gd name="T2" fmla="*/ 127 w 175"/>
                <a:gd name="T3" fmla="*/ 16 h 163"/>
                <a:gd name="T4" fmla="*/ 107 w 175"/>
                <a:gd name="T5" fmla="*/ 40 h 163"/>
                <a:gd name="T6" fmla="*/ 84 w 175"/>
                <a:gd name="T7" fmla="*/ 34 h 163"/>
                <a:gd name="T8" fmla="*/ 44 w 175"/>
                <a:gd name="T9" fmla="*/ 80 h 163"/>
                <a:gd name="T10" fmla="*/ 96 w 175"/>
                <a:gd name="T11" fmla="*/ 125 h 163"/>
                <a:gd name="T12" fmla="*/ 135 w 175"/>
                <a:gd name="T13" fmla="*/ 80 h 163"/>
                <a:gd name="T14" fmla="*/ 125 w 175"/>
                <a:gd name="T15" fmla="*/ 56 h 163"/>
                <a:gd name="T16" fmla="*/ 145 w 175"/>
                <a:gd name="T17" fmla="*/ 32 h 163"/>
                <a:gd name="T18" fmla="*/ 169 w 175"/>
                <a:gd name="T19" fmla="*/ 82 h 163"/>
                <a:gd name="T20" fmla="*/ 98 w 175"/>
                <a:gd name="T21" fmla="*/ 163 h 163"/>
                <a:gd name="T22" fmla="*/ 6 w 175"/>
                <a:gd name="T23" fmla="*/ 82 h 163"/>
                <a:gd name="T24" fmla="*/ 77 w 175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478F"/>
                </a:solidFill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1789043" y="3140613"/>
              <a:ext cx="195143" cy="181762"/>
            </a:xfrm>
            <a:custGeom>
              <a:avLst/>
              <a:gdLst>
                <a:gd name="T0" fmla="*/ 42 w 74"/>
                <a:gd name="T1" fmla="*/ 69 h 69"/>
                <a:gd name="T2" fmla="*/ 3 w 74"/>
                <a:gd name="T3" fmla="*/ 35 h 69"/>
                <a:gd name="T4" fmla="*/ 33 w 74"/>
                <a:gd name="T5" fmla="*/ 0 h 69"/>
                <a:gd name="T6" fmla="*/ 49 w 74"/>
                <a:gd name="T7" fmla="*/ 4 h 69"/>
                <a:gd name="T8" fmla="*/ 49 w 74"/>
                <a:gd name="T9" fmla="*/ 11 h 69"/>
                <a:gd name="T10" fmla="*/ 36 w 74"/>
                <a:gd name="T11" fmla="*/ 30 h 69"/>
                <a:gd name="T12" fmla="*/ 42 w 74"/>
                <a:gd name="T13" fmla="*/ 35 h 69"/>
                <a:gd name="T14" fmla="*/ 59 w 74"/>
                <a:gd name="T15" fmla="*/ 20 h 69"/>
                <a:gd name="T16" fmla="*/ 60 w 74"/>
                <a:gd name="T17" fmla="*/ 20 h 69"/>
                <a:gd name="T18" fmla="*/ 66 w 74"/>
                <a:gd name="T19" fmla="*/ 18 h 69"/>
                <a:gd name="T20" fmla="*/ 72 w 74"/>
                <a:gd name="T21" fmla="*/ 35 h 69"/>
                <a:gd name="T22" fmla="*/ 42 w 74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478F"/>
                </a:solidFill>
              </a:endParaRPr>
            </a:p>
          </p:txBody>
        </p:sp>
        <p:sp>
          <p:nvSpPr>
            <p:cNvPr id="84" name="Freeform 33"/>
            <p:cNvSpPr>
              <a:spLocks/>
            </p:cNvSpPr>
            <p:nvPr/>
          </p:nvSpPr>
          <p:spPr bwMode="auto">
            <a:xfrm>
              <a:off x="1897208" y="3090433"/>
              <a:ext cx="113740" cy="129352"/>
            </a:xfrm>
            <a:custGeom>
              <a:avLst/>
              <a:gdLst>
                <a:gd name="T0" fmla="*/ 13 w 43"/>
                <a:gd name="T1" fmla="*/ 31 h 49"/>
                <a:gd name="T2" fmla="*/ 14 w 43"/>
                <a:gd name="T3" fmla="*/ 22 h 49"/>
                <a:gd name="T4" fmla="*/ 32 w 43"/>
                <a:gd name="T5" fmla="*/ 0 h 49"/>
                <a:gd name="T6" fmla="*/ 43 w 43"/>
                <a:gd name="T7" fmla="*/ 9 h 49"/>
                <a:gd name="T8" fmla="*/ 24 w 43"/>
                <a:gd name="T9" fmla="*/ 32 h 49"/>
                <a:gd name="T10" fmla="*/ 17 w 43"/>
                <a:gd name="T11" fmla="*/ 34 h 49"/>
                <a:gd name="T12" fmla="*/ 1 w 43"/>
                <a:gd name="T13" fmla="*/ 49 h 49"/>
                <a:gd name="T14" fmla="*/ 0 w 43"/>
                <a:gd name="T15" fmla="*/ 48 h 49"/>
                <a:gd name="T16" fmla="*/ 13 w 43"/>
                <a:gd name="T17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478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43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CE2F018-F47F-494E-926C-2917620B13B1}"/>
              </a:ext>
            </a:extLst>
          </p:cNvPr>
          <p:cNvGrpSpPr/>
          <p:nvPr/>
        </p:nvGrpSpPr>
        <p:grpSpPr>
          <a:xfrm>
            <a:off x="3561118" y="2087727"/>
            <a:ext cx="1422560" cy="1186145"/>
            <a:chOff x="4206424" y="2332459"/>
            <a:chExt cx="2528994" cy="2108702"/>
          </a:xfrm>
        </p:grpSpPr>
        <p:sp>
          <p:nvSpPr>
            <p:cNvPr id="8" name="Freeform 141">
              <a:extLst>
                <a:ext uri="{FF2B5EF4-FFF2-40B4-BE49-F238E27FC236}">
                  <a16:creationId xmlns="" xmlns:a16="http://schemas.microsoft.com/office/drawing/2014/main" id="{B4AD11AF-7F90-4278-A4FE-A35B2BADE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424" y="3640883"/>
              <a:ext cx="0" cy="147393"/>
            </a:xfrm>
            <a:custGeom>
              <a:avLst/>
              <a:gdLst>
                <a:gd name="T0" fmla="*/ 302 h 302"/>
                <a:gd name="T1" fmla="*/ 0 h 302"/>
                <a:gd name="T2" fmla="*/ 302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2">
                  <a:moveTo>
                    <a:pt x="0" y="302"/>
                  </a:move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142">
              <a:extLst>
                <a:ext uri="{FF2B5EF4-FFF2-40B4-BE49-F238E27FC236}">
                  <a16:creationId xmlns="" xmlns:a16="http://schemas.microsoft.com/office/drawing/2014/main" id="{E37E5F8E-9C8F-414A-B68F-5710F2FD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835" y="2332459"/>
              <a:ext cx="2062583" cy="2108702"/>
            </a:xfrm>
            <a:custGeom>
              <a:avLst/>
              <a:gdLst>
                <a:gd name="T0" fmla="*/ 0 w 3454"/>
                <a:gd name="T1" fmla="*/ 2316 h 4293"/>
                <a:gd name="T2" fmla="*/ 1720 w 3454"/>
                <a:gd name="T3" fmla="*/ 0 h 4293"/>
                <a:gd name="T4" fmla="*/ 3454 w 3454"/>
                <a:gd name="T5" fmla="*/ 1286 h 4293"/>
                <a:gd name="T6" fmla="*/ 3003 w 3454"/>
                <a:gd name="T7" fmla="*/ 1421 h 4293"/>
                <a:gd name="T8" fmla="*/ 3003 w 3454"/>
                <a:gd name="T9" fmla="*/ 3537 h 4293"/>
                <a:gd name="T10" fmla="*/ 453 w 3454"/>
                <a:gd name="T11" fmla="*/ 4293 h 4293"/>
                <a:gd name="T12" fmla="*/ 453 w 3454"/>
                <a:gd name="T13" fmla="*/ 2181 h 4293"/>
                <a:gd name="T14" fmla="*/ 0 w 3454"/>
                <a:gd name="T15" fmla="*/ 2316 h 4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4" h="4293">
                  <a:moveTo>
                    <a:pt x="0" y="2316"/>
                  </a:moveTo>
                  <a:lnTo>
                    <a:pt x="1720" y="0"/>
                  </a:lnTo>
                  <a:lnTo>
                    <a:pt x="3454" y="1286"/>
                  </a:lnTo>
                  <a:lnTo>
                    <a:pt x="3003" y="1421"/>
                  </a:lnTo>
                  <a:lnTo>
                    <a:pt x="3003" y="3537"/>
                  </a:lnTo>
                  <a:lnTo>
                    <a:pt x="453" y="4293"/>
                  </a:lnTo>
                  <a:lnTo>
                    <a:pt x="453" y="2181"/>
                  </a:lnTo>
                  <a:lnTo>
                    <a:pt x="0" y="2316"/>
                  </a:lnTo>
                  <a:close/>
                </a:path>
              </a:pathLst>
            </a:custGeom>
            <a:solidFill>
              <a:srgbClr val="AE3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145">
              <a:extLst>
                <a:ext uri="{FF2B5EF4-FFF2-40B4-BE49-F238E27FC236}">
                  <a16:creationId xmlns="" xmlns:a16="http://schemas.microsoft.com/office/drawing/2014/main" id="{4A36F7BF-DB0B-4FF7-84B1-F2421D88C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731" y="3713597"/>
              <a:ext cx="1014351" cy="622982"/>
            </a:xfrm>
            <a:custGeom>
              <a:avLst/>
              <a:gdLst>
                <a:gd name="T0" fmla="*/ 0 w 2549"/>
                <a:gd name="T1" fmla="*/ 755 h 1268"/>
                <a:gd name="T2" fmla="*/ 2549 w 2549"/>
                <a:gd name="T3" fmla="*/ 0 h 1268"/>
                <a:gd name="T4" fmla="*/ 2549 w 2549"/>
                <a:gd name="T5" fmla="*/ 512 h 1268"/>
                <a:gd name="T6" fmla="*/ 0 w 2549"/>
                <a:gd name="T7" fmla="*/ 1268 h 1268"/>
                <a:gd name="T8" fmla="*/ 0 w 2549"/>
                <a:gd name="T9" fmla="*/ 755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1268">
                  <a:moveTo>
                    <a:pt x="0" y="755"/>
                  </a:moveTo>
                  <a:lnTo>
                    <a:pt x="2549" y="0"/>
                  </a:lnTo>
                  <a:lnTo>
                    <a:pt x="2549" y="512"/>
                  </a:lnTo>
                  <a:lnTo>
                    <a:pt x="0" y="1268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AE3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2" name="Freeform: Shape 69">
            <a:extLst>
              <a:ext uri="{FF2B5EF4-FFF2-40B4-BE49-F238E27FC236}">
                <a16:creationId xmlns="" xmlns:a16="http://schemas.microsoft.com/office/drawing/2014/main" id="{63F08A69-4EBA-4452-922F-51A6C72FC7D2}"/>
              </a:ext>
            </a:extLst>
          </p:cNvPr>
          <p:cNvSpPr>
            <a:spLocks/>
          </p:cNvSpPr>
          <p:nvPr/>
        </p:nvSpPr>
        <p:spPr bwMode="auto">
          <a:xfrm>
            <a:off x="3969448" y="3010617"/>
            <a:ext cx="1409445" cy="518455"/>
          </a:xfrm>
          <a:custGeom>
            <a:avLst/>
            <a:gdLst>
              <a:gd name="connsiteX0" fmla="*/ 1503954 w 2505680"/>
              <a:gd name="connsiteY0" fmla="*/ 0 h 921697"/>
              <a:gd name="connsiteX1" fmla="*/ 2505680 w 2505680"/>
              <a:gd name="connsiteY1" fmla="*/ 297624 h 921697"/>
              <a:gd name="connsiteX2" fmla="*/ 1385651 w 2505680"/>
              <a:gd name="connsiteY2" fmla="*/ 630512 h 921697"/>
              <a:gd name="connsiteX3" fmla="*/ 2505678 w 2505680"/>
              <a:gd name="connsiteY3" fmla="*/ 298716 h 921697"/>
              <a:gd name="connsiteX4" fmla="*/ 2505678 w 2505680"/>
              <a:gd name="connsiteY4" fmla="*/ 550267 h 921697"/>
              <a:gd name="connsiteX5" fmla="*/ 1251857 w 2505680"/>
              <a:gd name="connsiteY5" fmla="*/ 921697 h 921697"/>
              <a:gd name="connsiteX6" fmla="*/ 1251857 w 2505680"/>
              <a:gd name="connsiteY6" fmla="*/ 921697 h 921697"/>
              <a:gd name="connsiteX7" fmla="*/ 1251856 w 2505680"/>
              <a:gd name="connsiteY7" fmla="*/ 921697 h 921697"/>
              <a:gd name="connsiteX8" fmla="*/ 1251856 w 2505680"/>
              <a:gd name="connsiteY8" fmla="*/ 921697 h 921697"/>
              <a:gd name="connsiteX9" fmla="*/ 0 w 2505680"/>
              <a:gd name="connsiteY9" fmla="*/ 550267 h 921697"/>
              <a:gd name="connsiteX10" fmla="*/ 0 w 2505680"/>
              <a:gd name="connsiteY10" fmla="*/ 298716 h 921697"/>
              <a:gd name="connsiteX11" fmla="*/ 1251857 w 2505680"/>
              <a:gd name="connsiteY11" fmla="*/ 670147 h 921697"/>
              <a:gd name="connsiteX12" fmla="*/ 1252075 w 2505680"/>
              <a:gd name="connsiteY12" fmla="*/ 670082 h 921697"/>
              <a:gd name="connsiteX13" fmla="*/ 251551 w 2505680"/>
              <a:gd name="connsiteY13" fmla="*/ 372523 h 921697"/>
              <a:gd name="connsiteX0" fmla="*/ 1503954 w 2505680"/>
              <a:gd name="connsiteY0" fmla="*/ 0 h 921697"/>
              <a:gd name="connsiteX1" fmla="*/ 2505680 w 2505680"/>
              <a:gd name="connsiteY1" fmla="*/ 297624 h 921697"/>
              <a:gd name="connsiteX2" fmla="*/ 1385651 w 2505680"/>
              <a:gd name="connsiteY2" fmla="*/ 630512 h 921697"/>
              <a:gd name="connsiteX3" fmla="*/ 2505678 w 2505680"/>
              <a:gd name="connsiteY3" fmla="*/ 298716 h 921697"/>
              <a:gd name="connsiteX4" fmla="*/ 2505678 w 2505680"/>
              <a:gd name="connsiteY4" fmla="*/ 550267 h 921697"/>
              <a:gd name="connsiteX5" fmla="*/ 1251857 w 2505680"/>
              <a:gd name="connsiteY5" fmla="*/ 921697 h 921697"/>
              <a:gd name="connsiteX6" fmla="*/ 1251857 w 2505680"/>
              <a:gd name="connsiteY6" fmla="*/ 921697 h 921697"/>
              <a:gd name="connsiteX7" fmla="*/ 1251856 w 2505680"/>
              <a:gd name="connsiteY7" fmla="*/ 921697 h 921697"/>
              <a:gd name="connsiteX8" fmla="*/ 1251856 w 2505680"/>
              <a:gd name="connsiteY8" fmla="*/ 921697 h 921697"/>
              <a:gd name="connsiteX9" fmla="*/ 0 w 2505680"/>
              <a:gd name="connsiteY9" fmla="*/ 550267 h 921697"/>
              <a:gd name="connsiteX10" fmla="*/ 0 w 2505680"/>
              <a:gd name="connsiteY10" fmla="*/ 298716 h 921697"/>
              <a:gd name="connsiteX11" fmla="*/ 1251857 w 2505680"/>
              <a:gd name="connsiteY11" fmla="*/ 670147 h 921697"/>
              <a:gd name="connsiteX12" fmla="*/ 251551 w 2505680"/>
              <a:gd name="connsiteY12" fmla="*/ 372523 h 921697"/>
              <a:gd name="connsiteX13" fmla="*/ 1503954 w 2505680"/>
              <a:gd name="connsiteY13" fmla="*/ 0 h 921697"/>
              <a:gd name="connsiteX0" fmla="*/ 1503954 w 2505680"/>
              <a:gd name="connsiteY0" fmla="*/ 0 h 921697"/>
              <a:gd name="connsiteX1" fmla="*/ 2505680 w 2505680"/>
              <a:gd name="connsiteY1" fmla="*/ 297624 h 921697"/>
              <a:gd name="connsiteX2" fmla="*/ 1385651 w 2505680"/>
              <a:gd name="connsiteY2" fmla="*/ 630512 h 921697"/>
              <a:gd name="connsiteX3" fmla="*/ 2505678 w 2505680"/>
              <a:gd name="connsiteY3" fmla="*/ 298716 h 921697"/>
              <a:gd name="connsiteX4" fmla="*/ 2505678 w 2505680"/>
              <a:gd name="connsiteY4" fmla="*/ 550267 h 921697"/>
              <a:gd name="connsiteX5" fmla="*/ 1251857 w 2505680"/>
              <a:gd name="connsiteY5" fmla="*/ 921697 h 921697"/>
              <a:gd name="connsiteX6" fmla="*/ 1251857 w 2505680"/>
              <a:gd name="connsiteY6" fmla="*/ 921697 h 921697"/>
              <a:gd name="connsiteX7" fmla="*/ 1251856 w 2505680"/>
              <a:gd name="connsiteY7" fmla="*/ 921697 h 921697"/>
              <a:gd name="connsiteX8" fmla="*/ 1251856 w 2505680"/>
              <a:gd name="connsiteY8" fmla="*/ 921697 h 921697"/>
              <a:gd name="connsiteX9" fmla="*/ 0 w 2505680"/>
              <a:gd name="connsiteY9" fmla="*/ 550267 h 921697"/>
              <a:gd name="connsiteX10" fmla="*/ 0 w 2505680"/>
              <a:gd name="connsiteY10" fmla="*/ 298716 h 921697"/>
              <a:gd name="connsiteX11" fmla="*/ 251551 w 2505680"/>
              <a:gd name="connsiteY11" fmla="*/ 372523 h 921697"/>
              <a:gd name="connsiteX12" fmla="*/ 1503954 w 2505680"/>
              <a:gd name="connsiteY12" fmla="*/ 0 h 921697"/>
              <a:gd name="connsiteX0" fmla="*/ 1503954 w 2505680"/>
              <a:gd name="connsiteY0" fmla="*/ 0 h 921697"/>
              <a:gd name="connsiteX1" fmla="*/ 2505680 w 2505680"/>
              <a:gd name="connsiteY1" fmla="*/ 297624 h 921697"/>
              <a:gd name="connsiteX2" fmla="*/ 2505678 w 2505680"/>
              <a:gd name="connsiteY2" fmla="*/ 298716 h 921697"/>
              <a:gd name="connsiteX3" fmla="*/ 2505678 w 2505680"/>
              <a:gd name="connsiteY3" fmla="*/ 550267 h 921697"/>
              <a:gd name="connsiteX4" fmla="*/ 1251857 w 2505680"/>
              <a:gd name="connsiteY4" fmla="*/ 921697 h 921697"/>
              <a:gd name="connsiteX5" fmla="*/ 1251857 w 2505680"/>
              <a:gd name="connsiteY5" fmla="*/ 921697 h 921697"/>
              <a:gd name="connsiteX6" fmla="*/ 1251856 w 2505680"/>
              <a:gd name="connsiteY6" fmla="*/ 921697 h 921697"/>
              <a:gd name="connsiteX7" fmla="*/ 1251856 w 2505680"/>
              <a:gd name="connsiteY7" fmla="*/ 921697 h 921697"/>
              <a:gd name="connsiteX8" fmla="*/ 0 w 2505680"/>
              <a:gd name="connsiteY8" fmla="*/ 550267 h 921697"/>
              <a:gd name="connsiteX9" fmla="*/ 0 w 2505680"/>
              <a:gd name="connsiteY9" fmla="*/ 298716 h 921697"/>
              <a:gd name="connsiteX10" fmla="*/ 251551 w 2505680"/>
              <a:gd name="connsiteY10" fmla="*/ 372523 h 921697"/>
              <a:gd name="connsiteX11" fmla="*/ 1503954 w 2505680"/>
              <a:gd name="connsiteY11" fmla="*/ 0 h 92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5680" h="921697">
                <a:moveTo>
                  <a:pt x="1503954" y="0"/>
                </a:moveTo>
                <a:lnTo>
                  <a:pt x="2505680" y="297624"/>
                </a:lnTo>
                <a:cubicBezTo>
                  <a:pt x="2505679" y="297988"/>
                  <a:pt x="2505679" y="298352"/>
                  <a:pt x="2505678" y="298716"/>
                </a:cubicBezTo>
                <a:lnTo>
                  <a:pt x="2505678" y="550267"/>
                </a:lnTo>
                <a:lnTo>
                  <a:pt x="1251857" y="921697"/>
                </a:lnTo>
                <a:lnTo>
                  <a:pt x="1251857" y="921697"/>
                </a:lnTo>
                <a:lnTo>
                  <a:pt x="1251856" y="921697"/>
                </a:lnTo>
                <a:lnTo>
                  <a:pt x="1251856" y="921697"/>
                </a:lnTo>
                <a:lnTo>
                  <a:pt x="0" y="550267"/>
                </a:lnTo>
                <a:lnTo>
                  <a:pt x="0" y="298716"/>
                </a:lnTo>
                <a:lnTo>
                  <a:pt x="251551" y="372523"/>
                </a:lnTo>
                <a:lnTo>
                  <a:pt x="15039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/>
          </a:p>
        </p:txBody>
      </p:sp>
      <p:sp>
        <p:nvSpPr>
          <p:cNvPr id="17" name="Freeform: Shape 73">
            <a:extLst>
              <a:ext uri="{FF2B5EF4-FFF2-40B4-BE49-F238E27FC236}">
                <a16:creationId xmlns="" xmlns:a16="http://schemas.microsoft.com/office/drawing/2014/main" id="{88AA21B5-FEDF-4B3E-A95A-ED01B8F310F2}"/>
              </a:ext>
            </a:extLst>
          </p:cNvPr>
          <p:cNvSpPr>
            <a:spLocks/>
          </p:cNvSpPr>
          <p:nvPr/>
        </p:nvSpPr>
        <p:spPr bwMode="auto">
          <a:xfrm>
            <a:off x="3986925" y="3005341"/>
            <a:ext cx="1409444" cy="517349"/>
          </a:xfrm>
          <a:custGeom>
            <a:avLst/>
            <a:gdLst>
              <a:gd name="connsiteX0" fmla="*/ 1900481 w 2505679"/>
              <a:gd name="connsiteY0" fmla="*/ 476316 h 919732"/>
              <a:gd name="connsiteX1" fmla="*/ 1253330 w 2505679"/>
              <a:gd name="connsiteY1" fmla="*/ 668036 h 919732"/>
              <a:gd name="connsiteX2" fmla="*/ 1253822 w 2505679"/>
              <a:gd name="connsiteY2" fmla="*/ 668182 h 919732"/>
              <a:gd name="connsiteX3" fmla="*/ 1503407 w 2505679"/>
              <a:gd name="connsiteY3" fmla="*/ 0 h 919732"/>
              <a:gd name="connsiteX4" fmla="*/ 2505219 w 2505679"/>
              <a:gd name="connsiteY4" fmla="*/ 296888 h 919732"/>
              <a:gd name="connsiteX5" fmla="*/ 2505679 w 2505679"/>
              <a:gd name="connsiteY5" fmla="*/ 296751 h 919732"/>
              <a:gd name="connsiteX6" fmla="*/ 2505679 w 2505679"/>
              <a:gd name="connsiteY6" fmla="*/ 297024 h 919732"/>
              <a:gd name="connsiteX7" fmla="*/ 2505679 w 2505679"/>
              <a:gd name="connsiteY7" fmla="*/ 548302 h 919732"/>
              <a:gd name="connsiteX8" fmla="*/ 1253822 w 2505679"/>
              <a:gd name="connsiteY8" fmla="*/ 919732 h 919732"/>
              <a:gd name="connsiteX9" fmla="*/ 325994 w 2505679"/>
              <a:gd name="connsiteY9" fmla="*/ 645090 h 919732"/>
              <a:gd name="connsiteX10" fmla="*/ 0 w 2505679"/>
              <a:gd name="connsiteY10" fmla="*/ 548302 h 919732"/>
              <a:gd name="connsiteX11" fmla="*/ 0 w 2505679"/>
              <a:gd name="connsiteY11" fmla="*/ 296751 h 919732"/>
              <a:gd name="connsiteX12" fmla="*/ 927459 w 2505679"/>
              <a:gd name="connsiteY12" fmla="*/ 571500 h 919732"/>
              <a:gd name="connsiteX13" fmla="*/ 251550 w 2505679"/>
              <a:gd name="connsiteY13" fmla="*/ 370666 h 919732"/>
              <a:gd name="connsiteX0" fmla="*/ 1900481 w 2505679"/>
              <a:gd name="connsiteY0" fmla="*/ 476316 h 919732"/>
              <a:gd name="connsiteX1" fmla="*/ 1253330 w 2505679"/>
              <a:gd name="connsiteY1" fmla="*/ 668036 h 919732"/>
              <a:gd name="connsiteX2" fmla="*/ 1253822 w 2505679"/>
              <a:gd name="connsiteY2" fmla="*/ 668182 h 919732"/>
              <a:gd name="connsiteX3" fmla="*/ 1900481 w 2505679"/>
              <a:gd name="connsiteY3" fmla="*/ 476316 h 919732"/>
              <a:gd name="connsiteX4" fmla="*/ 1503407 w 2505679"/>
              <a:gd name="connsiteY4" fmla="*/ 0 h 919732"/>
              <a:gd name="connsiteX5" fmla="*/ 2505219 w 2505679"/>
              <a:gd name="connsiteY5" fmla="*/ 296888 h 919732"/>
              <a:gd name="connsiteX6" fmla="*/ 2505679 w 2505679"/>
              <a:gd name="connsiteY6" fmla="*/ 296751 h 919732"/>
              <a:gd name="connsiteX7" fmla="*/ 2505679 w 2505679"/>
              <a:gd name="connsiteY7" fmla="*/ 297024 h 919732"/>
              <a:gd name="connsiteX8" fmla="*/ 2505679 w 2505679"/>
              <a:gd name="connsiteY8" fmla="*/ 548302 h 919732"/>
              <a:gd name="connsiteX9" fmla="*/ 1253822 w 2505679"/>
              <a:gd name="connsiteY9" fmla="*/ 919732 h 919732"/>
              <a:gd name="connsiteX10" fmla="*/ 325994 w 2505679"/>
              <a:gd name="connsiteY10" fmla="*/ 645090 h 919732"/>
              <a:gd name="connsiteX11" fmla="*/ 0 w 2505679"/>
              <a:gd name="connsiteY11" fmla="*/ 548302 h 919732"/>
              <a:gd name="connsiteX12" fmla="*/ 0 w 2505679"/>
              <a:gd name="connsiteY12" fmla="*/ 296751 h 919732"/>
              <a:gd name="connsiteX13" fmla="*/ 251550 w 2505679"/>
              <a:gd name="connsiteY13" fmla="*/ 370666 h 919732"/>
              <a:gd name="connsiteX14" fmla="*/ 1503407 w 2505679"/>
              <a:gd name="connsiteY14" fmla="*/ 0 h 919732"/>
              <a:gd name="connsiteX0" fmla="*/ 1900481 w 2505679"/>
              <a:gd name="connsiteY0" fmla="*/ 476316 h 919732"/>
              <a:gd name="connsiteX1" fmla="*/ 1253330 w 2505679"/>
              <a:gd name="connsiteY1" fmla="*/ 668036 h 919732"/>
              <a:gd name="connsiteX2" fmla="*/ 1900481 w 2505679"/>
              <a:gd name="connsiteY2" fmla="*/ 476316 h 919732"/>
              <a:gd name="connsiteX3" fmla="*/ 1503407 w 2505679"/>
              <a:gd name="connsiteY3" fmla="*/ 0 h 919732"/>
              <a:gd name="connsiteX4" fmla="*/ 2505219 w 2505679"/>
              <a:gd name="connsiteY4" fmla="*/ 296888 h 919732"/>
              <a:gd name="connsiteX5" fmla="*/ 2505679 w 2505679"/>
              <a:gd name="connsiteY5" fmla="*/ 296751 h 919732"/>
              <a:gd name="connsiteX6" fmla="*/ 2505679 w 2505679"/>
              <a:gd name="connsiteY6" fmla="*/ 297024 h 919732"/>
              <a:gd name="connsiteX7" fmla="*/ 2505679 w 2505679"/>
              <a:gd name="connsiteY7" fmla="*/ 548302 h 919732"/>
              <a:gd name="connsiteX8" fmla="*/ 1253822 w 2505679"/>
              <a:gd name="connsiteY8" fmla="*/ 919732 h 919732"/>
              <a:gd name="connsiteX9" fmla="*/ 325994 w 2505679"/>
              <a:gd name="connsiteY9" fmla="*/ 645090 h 919732"/>
              <a:gd name="connsiteX10" fmla="*/ 0 w 2505679"/>
              <a:gd name="connsiteY10" fmla="*/ 548302 h 919732"/>
              <a:gd name="connsiteX11" fmla="*/ 0 w 2505679"/>
              <a:gd name="connsiteY11" fmla="*/ 296751 h 919732"/>
              <a:gd name="connsiteX12" fmla="*/ 251550 w 2505679"/>
              <a:gd name="connsiteY12" fmla="*/ 370666 h 919732"/>
              <a:gd name="connsiteX13" fmla="*/ 1503407 w 2505679"/>
              <a:gd name="connsiteY13" fmla="*/ 0 h 919732"/>
              <a:gd name="connsiteX0" fmla="*/ 1503407 w 2505679"/>
              <a:gd name="connsiteY0" fmla="*/ 0 h 919732"/>
              <a:gd name="connsiteX1" fmla="*/ 2505219 w 2505679"/>
              <a:gd name="connsiteY1" fmla="*/ 296888 h 919732"/>
              <a:gd name="connsiteX2" fmla="*/ 2505679 w 2505679"/>
              <a:gd name="connsiteY2" fmla="*/ 296751 h 919732"/>
              <a:gd name="connsiteX3" fmla="*/ 2505679 w 2505679"/>
              <a:gd name="connsiteY3" fmla="*/ 297024 h 919732"/>
              <a:gd name="connsiteX4" fmla="*/ 2505679 w 2505679"/>
              <a:gd name="connsiteY4" fmla="*/ 548302 h 919732"/>
              <a:gd name="connsiteX5" fmla="*/ 1253822 w 2505679"/>
              <a:gd name="connsiteY5" fmla="*/ 919732 h 919732"/>
              <a:gd name="connsiteX6" fmla="*/ 325994 w 2505679"/>
              <a:gd name="connsiteY6" fmla="*/ 645090 h 919732"/>
              <a:gd name="connsiteX7" fmla="*/ 0 w 2505679"/>
              <a:gd name="connsiteY7" fmla="*/ 548302 h 919732"/>
              <a:gd name="connsiteX8" fmla="*/ 0 w 2505679"/>
              <a:gd name="connsiteY8" fmla="*/ 296751 h 919732"/>
              <a:gd name="connsiteX9" fmla="*/ 251550 w 2505679"/>
              <a:gd name="connsiteY9" fmla="*/ 370666 h 919732"/>
              <a:gd name="connsiteX10" fmla="*/ 1503407 w 2505679"/>
              <a:gd name="connsiteY10" fmla="*/ 0 h 91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5679" h="919732">
                <a:moveTo>
                  <a:pt x="1503407" y="0"/>
                </a:moveTo>
                <a:lnTo>
                  <a:pt x="2505219" y="296888"/>
                </a:lnTo>
                <a:lnTo>
                  <a:pt x="2505679" y="296751"/>
                </a:lnTo>
                <a:lnTo>
                  <a:pt x="2505679" y="297024"/>
                </a:lnTo>
                <a:lnTo>
                  <a:pt x="2505679" y="548302"/>
                </a:lnTo>
                <a:lnTo>
                  <a:pt x="1253822" y="919732"/>
                </a:lnTo>
                <a:lnTo>
                  <a:pt x="325994" y="645090"/>
                </a:lnTo>
                <a:lnTo>
                  <a:pt x="0" y="548302"/>
                </a:lnTo>
                <a:lnTo>
                  <a:pt x="0" y="296751"/>
                </a:lnTo>
                <a:lnTo>
                  <a:pt x="251550" y="370666"/>
                </a:lnTo>
                <a:lnTo>
                  <a:pt x="15034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AFCF8A4-5B08-431A-8159-5A0E8AD2772F}"/>
              </a:ext>
            </a:extLst>
          </p:cNvPr>
          <p:cNvGrpSpPr/>
          <p:nvPr/>
        </p:nvGrpSpPr>
        <p:grpSpPr>
          <a:xfrm>
            <a:off x="4559401" y="3307701"/>
            <a:ext cx="1409444" cy="517349"/>
            <a:chOff x="5955486" y="4515414"/>
            <a:chExt cx="2505679" cy="919732"/>
          </a:xfrm>
          <a:solidFill>
            <a:srgbClr val="597355"/>
          </a:solidFill>
        </p:grpSpPr>
        <p:sp>
          <p:nvSpPr>
            <p:cNvPr id="19" name="Freeform 136">
              <a:extLst>
                <a:ext uri="{FF2B5EF4-FFF2-40B4-BE49-F238E27FC236}">
                  <a16:creationId xmlns="" xmlns:a16="http://schemas.microsoft.com/office/drawing/2014/main" id="{13C07C98-F5EA-4AB0-BD85-366D2FD7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308" y="4812165"/>
              <a:ext cx="1251857" cy="622981"/>
            </a:xfrm>
            <a:custGeom>
              <a:avLst/>
              <a:gdLst>
                <a:gd name="T0" fmla="*/ 0 w 2550"/>
                <a:gd name="T1" fmla="*/ 756 h 1268"/>
                <a:gd name="T2" fmla="*/ 2550 w 2550"/>
                <a:gd name="T3" fmla="*/ 0 h 1268"/>
                <a:gd name="T4" fmla="*/ 2550 w 2550"/>
                <a:gd name="T5" fmla="*/ 512 h 1268"/>
                <a:gd name="T6" fmla="*/ 0 w 2550"/>
                <a:gd name="T7" fmla="*/ 1268 h 1268"/>
                <a:gd name="T8" fmla="*/ 0 w 2550"/>
                <a:gd name="T9" fmla="*/ 7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1268">
                  <a:moveTo>
                    <a:pt x="0" y="756"/>
                  </a:moveTo>
                  <a:lnTo>
                    <a:pt x="2550" y="0"/>
                  </a:lnTo>
                  <a:lnTo>
                    <a:pt x="2550" y="512"/>
                  </a:lnTo>
                  <a:lnTo>
                    <a:pt x="0" y="1268"/>
                  </a:lnTo>
                  <a:lnTo>
                    <a:pt x="0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Freeform 146">
              <a:extLst>
                <a:ext uri="{FF2B5EF4-FFF2-40B4-BE49-F238E27FC236}">
                  <a16:creationId xmlns="" xmlns:a16="http://schemas.microsoft.com/office/drawing/2014/main" id="{C12B2976-2253-4CED-8003-9531756A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036" y="4515414"/>
              <a:ext cx="2254129" cy="668181"/>
            </a:xfrm>
            <a:custGeom>
              <a:avLst/>
              <a:gdLst>
                <a:gd name="T0" fmla="*/ 0 w 4588"/>
                <a:gd name="T1" fmla="*/ 755 h 1361"/>
                <a:gd name="T2" fmla="*/ 2548 w 4588"/>
                <a:gd name="T3" fmla="*/ 0 h 1361"/>
                <a:gd name="T4" fmla="*/ 4588 w 4588"/>
                <a:gd name="T5" fmla="*/ 605 h 1361"/>
                <a:gd name="T6" fmla="*/ 2038 w 4588"/>
                <a:gd name="T7" fmla="*/ 1361 h 1361"/>
                <a:gd name="T8" fmla="*/ 0 w 4588"/>
                <a:gd name="T9" fmla="*/ 755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8" h="1361">
                  <a:moveTo>
                    <a:pt x="0" y="755"/>
                  </a:moveTo>
                  <a:lnTo>
                    <a:pt x="2548" y="0"/>
                  </a:lnTo>
                  <a:lnTo>
                    <a:pt x="4588" y="605"/>
                  </a:lnTo>
                  <a:lnTo>
                    <a:pt x="2038" y="1361"/>
                  </a:lnTo>
                  <a:lnTo>
                    <a:pt x="0" y="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Freeform 148">
              <a:extLst>
                <a:ext uri="{FF2B5EF4-FFF2-40B4-BE49-F238E27FC236}">
                  <a16:creationId xmlns="" xmlns:a16="http://schemas.microsoft.com/office/drawing/2014/main" id="{A7E09D2F-7BB5-4ACF-B7AD-35D3A53A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486" y="4812165"/>
              <a:ext cx="1253822" cy="622981"/>
            </a:xfrm>
            <a:custGeom>
              <a:avLst/>
              <a:gdLst>
                <a:gd name="T0" fmla="*/ 0 w 2550"/>
                <a:gd name="T1" fmla="*/ 512 h 1268"/>
                <a:gd name="T2" fmla="*/ 0 w 2550"/>
                <a:gd name="T3" fmla="*/ 0 h 1268"/>
                <a:gd name="T4" fmla="*/ 2550 w 2550"/>
                <a:gd name="T5" fmla="*/ 756 h 1268"/>
                <a:gd name="T6" fmla="*/ 2550 w 2550"/>
                <a:gd name="T7" fmla="*/ 1268 h 1268"/>
                <a:gd name="T8" fmla="*/ 663 w 2550"/>
                <a:gd name="T9" fmla="*/ 709 h 1268"/>
                <a:gd name="T10" fmla="*/ 0 w 2550"/>
                <a:gd name="T11" fmla="*/ 51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0" h="1268">
                  <a:moveTo>
                    <a:pt x="0" y="512"/>
                  </a:moveTo>
                  <a:lnTo>
                    <a:pt x="0" y="0"/>
                  </a:lnTo>
                  <a:lnTo>
                    <a:pt x="2550" y="756"/>
                  </a:lnTo>
                  <a:lnTo>
                    <a:pt x="2550" y="1268"/>
                  </a:lnTo>
                  <a:lnTo>
                    <a:pt x="663" y="709"/>
                  </a:lnTo>
                  <a:lnTo>
                    <a:pt x="0" y="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2" name="Freeform: Shape 77">
            <a:extLst>
              <a:ext uri="{FF2B5EF4-FFF2-40B4-BE49-F238E27FC236}">
                <a16:creationId xmlns="" xmlns:a16="http://schemas.microsoft.com/office/drawing/2014/main" id="{529C18C5-0CEB-446D-8CB5-9C0C50D7FC8C}"/>
              </a:ext>
            </a:extLst>
          </p:cNvPr>
          <p:cNvSpPr>
            <a:spLocks/>
          </p:cNvSpPr>
          <p:nvPr/>
        </p:nvSpPr>
        <p:spPr bwMode="auto">
          <a:xfrm>
            <a:off x="3995042" y="3610500"/>
            <a:ext cx="1409444" cy="517350"/>
          </a:xfrm>
          <a:custGeom>
            <a:avLst/>
            <a:gdLst>
              <a:gd name="connsiteX0" fmla="*/ 1000634 w 2505678"/>
              <a:gd name="connsiteY0" fmla="*/ 0 h 919733"/>
              <a:gd name="connsiteX1" fmla="*/ 1000634 w 2505678"/>
              <a:gd name="connsiteY1" fmla="*/ 491 h 919733"/>
              <a:gd name="connsiteX2" fmla="*/ 2251880 w 2505678"/>
              <a:gd name="connsiteY2" fmla="*/ 371838 h 919733"/>
              <a:gd name="connsiteX3" fmla="*/ 2505678 w 2505678"/>
              <a:gd name="connsiteY3" fmla="*/ 296752 h 919733"/>
              <a:gd name="connsiteX4" fmla="*/ 2505678 w 2505678"/>
              <a:gd name="connsiteY4" fmla="*/ 548303 h 919733"/>
              <a:gd name="connsiteX5" fmla="*/ 1251857 w 2505678"/>
              <a:gd name="connsiteY5" fmla="*/ 919733 h 919733"/>
              <a:gd name="connsiteX6" fmla="*/ 1251857 w 2505678"/>
              <a:gd name="connsiteY6" fmla="*/ 919733 h 919733"/>
              <a:gd name="connsiteX7" fmla="*/ 1251857 w 2505678"/>
              <a:gd name="connsiteY7" fmla="*/ 919733 h 919733"/>
              <a:gd name="connsiteX8" fmla="*/ 1251856 w 2505678"/>
              <a:gd name="connsiteY8" fmla="*/ 919733 h 919733"/>
              <a:gd name="connsiteX9" fmla="*/ 1251856 w 2505678"/>
              <a:gd name="connsiteY9" fmla="*/ 919733 h 919733"/>
              <a:gd name="connsiteX10" fmla="*/ 0 w 2505678"/>
              <a:gd name="connsiteY10" fmla="*/ 548303 h 919733"/>
              <a:gd name="connsiteX11" fmla="*/ 0 w 2505678"/>
              <a:gd name="connsiteY11" fmla="*/ 297243 h 919733"/>
              <a:gd name="connsiteX12" fmla="*/ 0 w 2505678"/>
              <a:gd name="connsiteY12" fmla="*/ 296752 h 919733"/>
              <a:gd name="connsiteX13" fmla="*/ 827 w 2505678"/>
              <a:gd name="connsiteY13" fmla="*/ 296997 h 9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5678" h="919733">
                <a:moveTo>
                  <a:pt x="1000634" y="0"/>
                </a:moveTo>
                <a:lnTo>
                  <a:pt x="1000634" y="491"/>
                </a:lnTo>
                <a:lnTo>
                  <a:pt x="2251880" y="371838"/>
                </a:lnTo>
                <a:lnTo>
                  <a:pt x="2505678" y="296752"/>
                </a:lnTo>
                <a:lnTo>
                  <a:pt x="2505678" y="548303"/>
                </a:lnTo>
                <a:lnTo>
                  <a:pt x="1251857" y="919733"/>
                </a:lnTo>
                <a:lnTo>
                  <a:pt x="1251857" y="919733"/>
                </a:lnTo>
                <a:lnTo>
                  <a:pt x="1251857" y="919733"/>
                </a:lnTo>
                <a:lnTo>
                  <a:pt x="1251856" y="919733"/>
                </a:lnTo>
                <a:lnTo>
                  <a:pt x="1251856" y="919733"/>
                </a:lnTo>
                <a:lnTo>
                  <a:pt x="0" y="548303"/>
                </a:lnTo>
                <a:lnTo>
                  <a:pt x="0" y="297243"/>
                </a:lnTo>
                <a:lnTo>
                  <a:pt x="0" y="296752"/>
                </a:lnTo>
                <a:lnTo>
                  <a:pt x="827" y="2969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/>
          </a:p>
        </p:txBody>
      </p:sp>
      <p:sp>
        <p:nvSpPr>
          <p:cNvPr id="27" name="Freeform: Shape 83">
            <a:extLst>
              <a:ext uri="{FF2B5EF4-FFF2-40B4-BE49-F238E27FC236}">
                <a16:creationId xmlns="" xmlns:a16="http://schemas.microsoft.com/office/drawing/2014/main" id="{AF6E9CE9-A11E-4B1A-AEA3-CE391D6649B1}"/>
              </a:ext>
            </a:extLst>
          </p:cNvPr>
          <p:cNvSpPr>
            <a:spLocks/>
          </p:cNvSpPr>
          <p:nvPr/>
        </p:nvSpPr>
        <p:spPr bwMode="auto">
          <a:xfrm>
            <a:off x="4005926" y="3616560"/>
            <a:ext cx="1408340" cy="517349"/>
          </a:xfrm>
          <a:custGeom>
            <a:avLst/>
            <a:gdLst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055686 w 2503715"/>
              <a:gd name="connsiteY2" fmla="*/ 429319 h 919732"/>
              <a:gd name="connsiteX3" fmla="*/ 2056270 w 2503715"/>
              <a:gd name="connsiteY3" fmla="*/ 429510 h 919732"/>
              <a:gd name="connsiteX4" fmla="*/ 2503715 w 2503715"/>
              <a:gd name="connsiteY4" fmla="*/ 296751 h 919732"/>
              <a:gd name="connsiteX5" fmla="*/ 2503715 w 2503715"/>
              <a:gd name="connsiteY5" fmla="*/ 548302 h 919732"/>
              <a:gd name="connsiteX6" fmla="*/ 1251858 w 2503715"/>
              <a:gd name="connsiteY6" fmla="*/ 919732 h 919732"/>
              <a:gd name="connsiteX7" fmla="*/ 1251858 w 2503715"/>
              <a:gd name="connsiteY7" fmla="*/ 796763 h 919732"/>
              <a:gd name="connsiteX8" fmla="*/ 1251857 w 2503715"/>
              <a:gd name="connsiteY8" fmla="*/ 796763 h 919732"/>
              <a:gd name="connsiteX9" fmla="*/ 1251857 w 2503715"/>
              <a:gd name="connsiteY9" fmla="*/ 919732 h 919732"/>
              <a:gd name="connsiteX10" fmla="*/ 0 w 2503715"/>
              <a:gd name="connsiteY10" fmla="*/ 548302 h 919732"/>
              <a:gd name="connsiteX11" fmla="*/ 0 w 2503715"/>
              <a:gd name="connsiteY11" fmla="*/ 296751 h 919732"/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055686 w 2503715"/>
              <a:gd name="connsiteY2" fmla="*/ 429319 h 919732"/>
              <a:gd name="connsiteX3" fmla="*/ 2503715 w 2503715"/>
              <a:gd name="connsiteY3" fmla="*/ 296751 h 919732"/>
              <a:gd name="connsiteX4" fmla="*/ 2503715 w 2503715"/>
              <a:gd name="connsiteY4" fmla="*/ 548302 h 919732"/>
              <a:gd name="connsiteX5" fmla="*/ 1251858 w 2503715"/>
              <a:gd name="connsiteY5" fmla="*/ 919732 h 919732"/>
              <a:gd name="connsiteX6" fmla="*/ 1251858 w 2503715"/>
              <a:gd name="connsiteY6" fmla="*/ 796763 h 919732"/>
              <a:gd name="connsiteX7" fmla="*/ 1251857 w 2503715"/>
              <a:gd name="connsiteY7" fmla="*/ 796763 h 919732"/>
              <a:gd name="connsiteX8" fmla="*/ 1251857 w 2503715"/>
              <a:gd name="connsiteY8" fmla="*/ 919732 h 919732"/>
              <a:gd name="connsiteX9" fmla="*/ 0 w 2503715"/>
              <a:gd name="connsiteY9" fmla="*/ 548302 h 919732"/>
              <a:gd name="connsiteX10" fmla="*/ 0 w 2503715"/>
              <a:gd name="connsiteY10" fmla="*/ 296751 h 919732"/>
              <a:gd name="connsiteX11" fmla="*/ 1001343 w 2503715"/>
              <a:gd name="connsiteY11" fmla="*/ 0 h 919732"/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503715 w 2503715"/>
              <a:gd name="connsiteY2" fmla="*/ 296751 h 919732"/>
              <a:gd name="connsiteX3" fmla="*/ 2503715 w 2503715"/>
              <a:gd name="connsiteY3" fmla="*/ 548302 h 919732"/>
              <a:gd name="connsiteX4" fmla="*/ 1251858 w 2503715"/>
              <a:gd name="connsiteY4" fmla="*/ 919732 h 919732"/>
              <a:gd name="connsiteX5" fmla="*/ 1251858 w 2503715"/>
              <a:gd name="connsiteY5" fmla="*/ 796763 h 919732"/>
              <a:gd name="connsiteX6" fmla="*/ 1251857 w 2503715"/>
              <a:gd name="connsiteY6" fmla="*/ 796763 h 919732"/>
              <a:gd name="connsiteX7" fmla="*/ 1251857 w 2503715"/>
              <a:gd name="connsiteY7" fmla="*/ 919732 h 919732"/>
              <a:gd name="connsiteX8" fmla="*/ 0 w 2503715"/>
              <a:gd name="connsiteY8" fmla="*/ 548302 h 919732"/>
              <a:gd name="connsiteX9" fmla="*/ 0 w 2503715"/>
              <a:gd name="connsiteY9" fmla="*/ 296751 h 919732"/>
              <a:gd name="connsiteX10" fmla="*/ 1001343 w 2503715"/>
              <a:gd name="connsiteY10" fmla="*/ 0 h 919732"/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503715 w 2503715"/>
              <a:gd name="connsiteY2" fmla="*/ 296751 h 919732"/>
              <a:gd name="connsiteX3" fmla="*/ 2503715 w 2503715"/>
              <a:gd name="connsiteY3" fmla="*/ 548302 h 919732"/>
              <a:gd name="connsiteX4" fmla="*/ 1251858 w 2503715"/>
              <a:gd name="connsiteY4" fmla="*/ 919732 h 919732"/>
              <a:gd name="connsiteX5" fmla="*/ 1251858 w 2503715"/>
              <a:gd name="connsiteY5" fmla="*/ 796763 h 919732"/>
              <a:gd name="connsiteX6" fmla="*/ 1251857 w 2503715"/>
              <a:gd name="connsiteY6" fmla="*/ 919732 h 919732"/>
              <a:gd name="connsiteX7" fmla="*/ 0 w 2503715"/>
              <a:gd name="connsiteY7" fmla="*/ 548302 h 919732"/>
              <a:gd name="connsiteX8" fmla="*/ 0 w 2503715"/>
              <a:gd name="connsiteY8" fmla="*/ 296751 h 919732"/>
              <a:gd name="connsiteX9" fmla="*/ 1001343 w 2503715"/>
              <a:gd name="connsiteY9" fmla="*/ 0 h 919732"/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503715 w 2503715"/>
              <a:gd name="connsiteY2" fmla="*/ 296751 h 919732"/>
              <a:gd name="connsiteX3" fmla="*/ 2503715 w 2503715"/>
              <a:gd name="connsiteY3" fmla="*/ 548302 h 919732"/>
              <a:gd name="connsiteX4" fmla="*/ 1251858 w 2503715"/>
              <a:gd name="connsiteY4" fmla="*/ 919732 h 919732"/>
              <a:gd name="connsiteX5" fmla="*/ 1251857 w 2503715"/>
              <a:gd name="connsiteY5" fmla="*/ 919732 h 919732"/>
              <a:gd name="connsiteX6" fmla="*/ 0 w 2503715"/>
              <a:gd name="connsiteY6" fmla="*/ 548302 h 919732"/>
              <a:gd name="connsiteX7" fmla="*/ 0 w 2503715"/>
              <a:gd name="connsiteY7" fmla="*/ 296751 h 919732"/>
              <a:gd name="connsiteX8" fmla="*/ 1001343 w 2503715"/>
              <a:gd name="connsiteY8" fmla="*/ 0 h 91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3715" h="919732">
                <a:moveTo>
                  <a:pt x="1001343" y="0"/>
                </a:moveTo>
                <a:lnTo>
                  <a:pt x="2252163" y="370939"/>
                </a:lnTo>
                <a:lnTo>
                  <a:pt x="2503715" y="296751"/>
                </a:lnTo>
                <a:lnTo>
                  <a:pt x="2503715" y="548302"/>
                </a:lnTo>
                <a:lnTo>
                  <a:pt x="1251858" y="919732"/>
                </a:lnTo>
                <a:lnTo>
                  <a:pt x="1251857" y="919732"/>
                </a:lnTo>
                <a:lnTo>
                  <a:pt x="0" y="548302"/>
                </a:lnTo>
                <a:lnTo>
                  <a:pt x="0" y="296751"/>
                </a:lnTo>
                <a:lnTo>
                  <a:pt x="1001343" y="0"/>
                </a:lnTo>
                <a:close/>
              </a:path>
            </a:pathLst>
          </a:custGeom>
          <a:solidFill>
            <a:srgbClr val="2F3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56129E0-D149-4E85-9D79-CEA59444AE4C}"/>
              </a:ext>
            </a:extLst>
          </p:cNvPr>
          <p:cNvGrpSpPr/>
          <p:nvPr/>
        </p:nvGrpSpPr>
        <p:grpSpPr>
          <a:xfrm>
            <a:off x="3432369" y="3918920"/>
            <a:ext cx="1408340" cy="517349"/>
            <a:chOff x="3954873" y="5612017"/>
            <a:chExt cx="2503715" cy="919732"/>
          </a:xfrm>
        </p:grpSpPr>
        <p:sp>
          <p:nvSpPr>
            <p:cNvPr id="29" name="Freeform 134">
              <a:extLst>
                <a:ext uri="{FF2B5EF4-FFF2-40B4-BE49-F238E27FC236}">
                  <a16:creationId xmlns="" xmlns:a16="http://schemas.microsoft.com/office/drawing/2014/main" id="{711CE3AB-4ECC-4169-9928-C3F38A46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731" y="5908768"/>
              <a:ext cx="1251857" cy="622981"/>
            </a:xfrm>
            <a:custGeom>
              <a:avLst/>
              <a:gdLst>
                <a:gd name="T0" fmla="*/ 0 w 2549"/>
                <a:gd name="T1" fmla="*/ 756 h 1268"/>
                <a:gd name="T2" fmla="*/ 2549 w 2549"/>
                <a:gd name="T3" fmla="*/ 0 h 1268"/>
                <a:gd name="T4" fmla="*/ 2549 w 2549"/>
                <a:gd name="T5" fmla="*/ 512 h 1268"/>
                <a:gd name="T6" fmla="*/ 0 w 2549"/>
                <a:gd name="T7" fmla="*/ 1268 h 1268"/>
                <a:gd name="T8" fmla="*/ 0 w 2549"/>
                <a:gd name="T9" fmla="*/ 7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1268">
                  <a:moveTo>
                    <a:pt x="0" y="756"/>
                  </a:moveTo>
                  <a:lnTo>
                    <a:pt x="2549" y="0"/>
                  </a:lnTo>
                  <a:lnTo>
                    <a:pt x="2549" y="512"/>
                  </a:lnTo>
                  <a:lnTo>
                    <a:pt x="0" y="1268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rgbClr val="35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Freeform 135">
              <a:extLst>
                <a:ext uri="{FF2B5EF4-FFF2-40B4-BE49-F238E27FC236}">
                  <a16:creationId xmlns="" xmlns:a16="http://schemas.microsoft.com/office/drawing/2014/main" id="{388C1CC8-AD53-4D48-99E9-98BD0E59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873" y="5908768"/>
              <a:ext cx="1251857" cy="622981"/>
            </a:xfrm>
            <a:custGeom>
              <a:avLst/>
              <a:gdLst>
                <a:gd name="T0" fmla="*/ 2549 w 2549"/>
                <a:gd name="T1" fmla="*/ 756 h 1268"/>
                <a:gd name="T2" fmla="*/ 2549 w 2549"/>
                <a:gd name="T3" fmla="*/ 1268 h 1268"/>
                <a:gd name="T4" fmla="*/ 0 w 2549"/>
                <a:gd name="T5" fmla="*/ 512 h 1268"/>
                <a:gd name="T6" fmla="*/ 0 w 2549"/>
                <a:gd name="T7" fmla="*/ 0 h 1268"/>
                <a:gd name="T8" fmla="*/ 2549 w 2549"/>
                <a:gd name="T9" fmla="*/ 7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1268">
                  <a:moveTo>
                    <a:pt x="2549" y="756"/>
                  </a:moveTo>
                  <a:lnTo>
                    <a:pt x="2549" y="1268"/>
                  </a:lnTo>
                  <a:lnTo>
                    <a:pt x="0" y="512"/>
                  </a:lnTo>
                  <a:lnTo>
                    <a:pt x="0" y="0"/>
                  </a:lnTo>
                  <a:lnTo>
                    <a:pt x="2549" y="7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1" name="Freeform 147">
              <a:extLst>
                <a:ext uri="{FF2B5EF4-FFF2-40B4-BE49-F238E27FC236}">
                  <a16:creationId xmlns="" xmlns:a16="http://schemas.microsoft.com/office/drawing/2014/main" id="{FE9198E2-8137-4898-9AFB-34AA37973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873" y="5612017"/>
              <a:ext cx="2252163" cy="668181"/>
            </a:xfrm>
            <a:custGeom>
              <a:avLst/>
              <a:gdLst>
                <a:gd name="T0" fmla="*/ 2039 w 4586"/>
                <a:gd name="T1" fmla="*/ 0 h 1360"/>
                <a:gd name="T2" fmla="*/ 4586 w 4586"/>
                <a:gd name="T3" fmla="*/ 755 h 1360"/>
                <a:gd name="T4" fmla="*/ 2549 w 4586"/>
                <a:gd name="T5" fmla="*/ 1360 h 1360"/>
                <a:gd name="T6" fmla="*/ 0 w 4586"/>
                <a:gd name="T7" fmla="*/ 604 h 1360"/>
                <a:gd name="T8" fmla="*/ 2039 w 4586"/>
                <a:gd name="T9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6" h="1360">
                  <a:moveTo>
                    <a:pt x="2039" y="0"/>
                  </a:moveTo>
                  <a:lnTo>
                    <a:pt x="4586" y="755"/>
                  </a:lnTo>
                  <a:lnTo>
                    <a:pt x="2549" y="1360"/>
                  </a:lnTo>
                  <a:lnTo>
                    <a:pt x="0" y="604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AD650DB-64F0-4287-BF80-DA1CD5089A77}"/>
              </a:ext>
            </a:extLst>
          </p:cNvPr>
          <p:cNvGrpSpPr/>
          <p:nvPr/>
        </p:nvGrpSpPr>
        <p:grpSpPr>
          <a:xfrm>
            <a:off x="729397" y="4066131"/>
            <a:ext cx="2222630" cy="578396"/>
            <a:chOff x="-350137" y="4675686"/>
            <a:chExt cx="3951342" cy="102826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D4B67FA-9CB7-404B-A4C0-4E18B4281041}"/>
                </a:ext>
              </a:extLst>
            </p:cNvPr>
            <p:cNvGrpSpPr/>
            <p:nvPr/>
          </p:nvGrpSpPr>
          <p:grpSpPr>
            <a:xfrm>
              <a:off x="-350137" y="4675686"/>
              <a:ext cx="3652829" cy="1028260"/>
              <a:chOff x="-42689" y="4072323"/>
              <a:chExt cx="3731283" cy="102826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A6BDE00B-62CA-43F7-9C74-534F4CC1C942}"/>
                  </a:ext>
                </a:extLst>
              </p:cNvPr>
              <p:cNvSpPr/>
              <p:nvPr/>
            </p:nvSpPr>
            <p:spPr>
              <a:xfrm>
                <a:off x="-42689" y="4115697"/>
                <a:ext cx="3731283" cy="984886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3000" b="1" cap="all" dirty="0">
                    <a:solidFill>
                      <a:schemeClr val="tx2"/>
                    </a:solidFill>
                  </a:rPr>
                  <a:t>10 % ДОО</a:t>
                </a:r>
                <a:endParaRPr lang="en-US" sz="3000" b="1" cap="all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FD99490C-B37C-48FD-BA42-8EA79FA878DB}"/>
                  </a:ext>
                </a:extLst>
              </p:cNvPr>
              <p:cNvSpPr/>
              <p:nvPr/>
            </p:nvSpPr>
            <p:spPr>
              <a:xfrm>
                <a:off x="401268" y="4072323"/>
                <a:ext cx="2640735" cy="346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788"/>
                  </a:lnSpc>
                </a:pPr>
                <a:endParaRPr lang="da-DK" sz="619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06836CC7-D391-4DEA-87B5-FF01DCC42D9B}"/>
                </a:ext>
              </a:extLst>
            </p:cNvPr>
            <p:cNvSpPr/>
            <p:nvPr/>
          </p:nvSpPr>
          <p:spPr>
            <a:xfrm>
              <a:off x="3418325" y="5167863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8D5BAD0-294C-47FD-A3E3-C4003E7F74A6}"/>
              </a:ext>
            </a:extLst>
          </p:cNvPr>
          <p:cNvGrpSpPr/>
          <p:nvPr/>
        </p:nvGrpSpPr>
        <p:grpSpPr>
          <a:xfrm>
            <a:off x="1214277" y="3439250"/>
            <a:ext cx="1945039" cy="651743"/>
            <a:chOff x="-210478" y="3863564"/>
            <a:chExt cx="3457848" cy="1158654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D8112B6B-E9C5-4DE4-BDA5-F6969477970F}"/>
                </a:ext>
              </a:extLst>
            </p:cNvPr>
            <p:cNvGrpSpPr/>
            <p:nvPr/>
          </p:nvGrpSpPr>
          <p:grpSpPr>
            <a:xfrm>
              <a:off x="-210478" y="3863564"/>
              <a:ext cx="3224529" cy="1158654"/>
              <a:chOff x="99971" y="3260201"/>
              <a:chExt cx="3293784" cy="115865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51635A31-27B2-466A-A8AB-AF5016128626}"/>
                  </a:ext>
                </a:extLst>
              </p:cNvPr>
              <p:cNvSpPr/>
              <p:nvPr/>
            </p:nvSpPr>
            <p:spPr>
              <a:xfrm>
                <a:off x="99971" y="3260201"/>
                <a:ext cx="3293784" cy="902810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2700" b="1" cap="all" dirty="0">
                    <a:solidFill>
                      <a:schemeClr val="accent1"/>
                    </a:solidFill>
                  </a:rPr>
                  <a:t>15 % ДОО</a:t>
                </a:r>
                <a:endParaRPr lang="en-US" sz="2700" b="1" cap="all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71508353-C111-4632-A762-6E1DF02BA1EA}"/>
                  </a:ext>
                </a:extLst>
              </p:cNvPr>
              <p:cNvSpPr/>
              <p:nvPr/>
            </p:nvSpPr>
            <p:spPr>
              <a:xfrm>
                <a:off x="401268" y="4072322"/>
                <a:ext cx="2640735" cy="346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788"/>
                  </a:lnSpc>
                </a:pPr>
                <a:endParaRPr lang="da-DK" sz="619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89B589DB-0B26-4507-B65A-9F9179553ADF}"/>
                </a:ext>
              </a:extLst>
            </p:cNvPr>
            <p:cNvSpPr/>
            <p:nvPr/>
          </p:nvSpPr>
          <p:spPr>
            <a:xfrm>
              <a:off x="3064490" y="4277630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ACEA0DC-1B86-49CF-812F-8BD71894896F}"/>
              </a:ext>
            </a:extLst>
          </p:cNvPr>
          <p:cNvGrpSpPr/>
          <p:nvPr/>
        </p:nvGrpSpPr>
        <p:grpSpPr>
          <a:xfrm>
            <a:off x="5832346" y="2053637"/>
            <a:ext cx="2280362" cy="553998"/>
            <a:chOff x="-98397" y="4042838"/>
            <a:chExt cx="4053973" cy="984884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1E46CB8F-4CD7-49BF-990B-CCBBB5CBADEC}"/>
                </a:ext>
              </a:extLst>
            </p:cNvPr>
            <p:cNvGrpSpPr/>
            <p:nvPr/>
          </p:nvGrpSpPr>
          <p:grpSpPr>
            <a:xfrm>
              <a:off x="84483" y="4042838"/>
              <a:ext cx="3871093" cy="984884"/>
              <a:chOff x="401267" y="3439475"/>
              <a:chExt cx="3954235" cy="98488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44C2B576-9A42-4381-A98A-85ADDB963D26}"/>
                  </a:ext>
                </a:extLst>
              </p:cNvPr>
              <p:cNvSpPr/>
              <p:nvPr/>
            </p:nvSpPr>
            <p:spPr>
              <a:xfrm>
                <a:off x="474114" y="3439475"/>
                <a:ext cx="3881388" cy="984884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ru-RU" sz="3000" b="1" cap="all" dirty="0">
                    <a:solidFill>
                      <a:srgbClr val="C00000"/>
                    </a:solidFill>
                  </a:rPr>
                  <a:t>100 % ДОО</a:t>
                </a:r>
                <a:endParaRPr lang="en-US" sz="3000" b="1" cap="all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86169248-295A-488C-BB9C-0500C6FCAB40}"/>
                  </a:ext>
                </a:extLst>
              </p:cNvPr>
              <p:cNvSpPr/>
              <p:nvPr/>
            </p:nvSpPr>
            <p:spPr>
              <a:xfrm>
                <a:off x="401267" y="4072322"/>
                <a:ext cx="2640734" cy="346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788"/>
                  </a:lnSpc>
                </a:pPr>
                <a:endParaRPr lang="da-DK" sz="619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96D7B8FD-F0BD-4623-8C75-ACF1B5CB0C60}"/>
                </a:ext>
              </a:extLst>
            </p:cNvPr>
            <p:cNvSpPr/>
            <p:nvPr/>
          </p:nvSpPr>
          <p:spPr>
            <a:xfrm>
              <a:off x="-98397" y="4494748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16D8F7A-AE1D-42EB-883F-562A985245B8}"/>
              </a:ext>
            </a:extLst>
          </p:cNvPr>
          <p:cNvGrpSpPr/>
          <p:nvPr/>
        </p:nvGrpSpPr>
        <p:grpSpPr>
          <a:xfrm>
            <a:off x="6643915" y="2696006"/>
            <a:ext cx="2426508" cy="748923"/>
            <a:chOff x="84484" y="4675685"/>
            <a:chExt cx="4313791" cy="1331418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827DBD87-6D22-43FD-BD62-C8EA9F9E4CB8}"/>
                </a:ext>
              </a:extLst>
            </p:cNvPr>
            <p:cNvGrpSpPr/>
            <p:nvPr/>
          </p:nvGrpSpPr>
          <p:grpSpPr>
            <a:xfrm>
              <a:off x="84484" y="4675685"/>
              <a:ext cx="4313791" cy="1331418"/>
              <a:chOff x="401267" y="4072322"/>
              <a:chExt cx="4406440" cy="133141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E5AF864D-6995-43BA-96F0-3AB453953801}"/>
                  </a:ext>
                </a:extLst>
              </p:cNvPr>
              <p:cNvSpPr/>
              <p:nvPr/>
            </p:nvSpPr>
            <p:spPr>
              <a:xfrm>
                <a:off x="583669" y="4418855"/>
                <a:ext cx="4224038" cy="984885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ru-RU" sz="3000" b="1" cap="all" dirty="0" smtClean="0">
                    <a:solidFill>
                      <a:srgbClr val="597355"/>
                    </a:solidFill>
                  </a:rPr>
                  <a:t>20 </a:t>
                </a:r>
                <a:r>
                  <a:rPr lang="ru-RU" sz="3000" b="1" cap="all" dirty="0">
                    <a:solidFill>
                      <a:srgbClr val="597355"/>
                    </a:solidFill>
                  </a:rPr>
                  <a:t>% ДОО</a:t>
                </a:r>
                <a:endParaRPr lang="en-US" sz="3000" b="1" cap="all" dirty="0">
                  <a:solidFill>
                    <a:srgbClr val="597355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275F6470-F656-4837-BF8B-5E0509534109}"/>
                  </a:ext>
                </a:extLst>
              </p:cNvPr>
              <p:cNvSpPr/>
              <p:nvPr/>
            </p:nvSpPr>
            <p:spPr>
              <a:xfrm>
                <a:off x="401267" y="4072322"/>
                <a:ext cx="2640736" cy="346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788"/>
                  </a:lnSpc>
                </a:pPr>
                <a:endParaRPr lang="da-DK" sz="619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56F20850-37BA-4CE9-97F4-D670300D28FE}"/>
                </a:ext>
              </a:extLst>
            </p:cNvPr>
            <p:cNvSpPr/>
            <p:nvPr/>
          </p:nvSpPr>
          <p:spPr>
            <a:xfrm>
              <a:off x="107809" y="5467692"/>
              <a:ext cx="182880" cy="182880"/>
            </a:xfrm>
            <a:prstGeom prst="ellipse">
              <a:avLst/>
            </a:prstGeom>
            <a:solidFill>
              <a:srgbClr val="1E7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56" name="Graphic 109" descr="Trophy">
            <a:extLst>
              <a:ext uri="{FF2B5EF4-FFF2-40B4-BE49-F238E27FC236}">
                <a16:creationId xmlns="" xmlns:a16="http://schemas.microsoft.com/office/drawing/2014/main" id="{B2B96148-4E66-4357-A9F8-F6CBD4403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1513">
            <a:off x="4159852" y="2410122"/>
            <a:ext cx="624224" cy="514350"/>
          </a:xfrm>
          <a:prstGeom prst="rect">
            <a:avLst/>
          </a:prstGeom>
          <a:scene3d>
            <a:camera prst="perspectiveHeroicExtremeLeftFacing" fov="1200000">
              <a:rot lat="20861417" lon="3001956" rev="0"/>
            </a:camera>
            <a:lightRig rig="threePt" dir="t"/>
          </a:scene3d>
          <a:sp3d/>
        </p:spPr>
      </p:pic>
      <p:cxnSp>
        <p:nvCxnSpPr>
          <p:cNvPr id="57" name="Connector: Elbow 13">
            <a:extLst>
              <a:ext uri="{FF2B5EF4-FFF2-40B4-BE49-F238E27FC236}">
                <a16:creationId xmlns="" xmlns:a16="http://schemas.microsoft.com/office/drawing/2014/main" id="{B487D3BF-4739-4B7B-B7A0-C32764F59460}"/>
              </a:ext>
            </a:extLst>
          </p:cNvPr>
          <p:cNvCxnSpPr>
            <a:cxnSpLocks/>
          </p:cNvCxnSpPr>
          <p:nvPr/>
        </p:nvCxnSpPr>
        <p:spPr>
          <a:xfrm flipV="1">
            <a:off x="3049387" y="3672162"/>
            <a:ext cx="1144107" cy="420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4F66E110-662C-4EBB-AFF9-18432388767E}"/>
              </a:ext>
            </a:extLst>
          </p:cNvPr>
          <p:cNvCxnSpPr>
            <a:cxnSpLocks/>
          </p:cNvCxnSpPr>
          <p:nvPr/>
        </p:nvCxnSpPr>
        <p:spPr>
          <a:xfrm flipV="1">
            <a:off x="2904909" y="4386318"/>
            <a:ext cx="742927" cy="10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17">
            <a:extLst>
              <a:ext uri="{FF2B5EF4-FFF2-40B4-BE49-F238E27FC236}">
                <a16:creationId xmlns="" xmlns:a16="http://schemas.microsoft.com/office/drawing/2014/main" id="{AF2E2369-5B5D-4FEE-B057-5D42009152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62831" y="3183905"/>
            <a:ext cx="616375" cy="337864"/>
          </a:xfrm>
          <a:prstGeom prst="bentConnector3">
            <a:avLst>
              <a:gd name="adj1" fmla="val 50000"/>
            </a:avLst>
          </a:prstGeom>
          <a:ln>
            <a:solidFill>
              <a:srgbClr val="1E7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119">
            <a:extLst>
              <a:ext uri="{FF2B5EF4-FFF2-40B4-BE49-F238E27FC236}">
                <a16:creationId xmlns="" xmlns:a16="http://schemas.microsoft.com/office/drawing/2014/main" id="{9F865A5D-B2BE-4636-916F-B30079846968}"/>
              </a:ext>
            </a:extLst>
          </p:cNvPr>
          <p:cNvCxnSpPr>
            <a:cxnSpLocks/>
          </p:cNvCxnSpPr>
          <p:nvPr/>
        </p:nvCxnSpPr>
        <p:spPr>
          <a:xfrm rot="5400000">
            <a:off x="5150896" y="2348174"/>
            <a:ext cx="764678" cy="69566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AB42E7DC-BB03-404C-8FD9-DAE5F647CDD0}"/>
              </a:ext>
            </a:extLst>
          </p:cNvPr>
          <p:cNvSpPr/>
          <p:nvPr/>
        </p:nvSpPr>
        <p:spPr>
          <a:xfrm>
            <a:off x="3637389" y="3733823"/>
            <a:ext cx="1036970" cy="746045"/>
          </a:xfrm>
          <a:prstGeom prst="rect">
            <a:avLst/>
          </a:prstGeom>
          <a:noFill/>
          <a:ln>
            <a:noFill/>
          </a:ln>
          <a:scene3d>
            <a:camera prst="isometricOffAxis2Top">
              <a:rot lat="19152448" lon="4046762" rev="1719131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/>
              <a:t>2021</a:t>
            </a:r>
            <a:endParaRPr lang="en-US" sz="3000" dirty="0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EE47D58A-AEA0-4188-886E-317E781F1F8C}"/>
              </a:ext>
            </a:extLst>
          </p:cNvPr>
          <p:cNvSpPr/>
          <p:nvPr/>
        </p:nvSpPr>
        <p:spPr>
          <a:xfrm>
            <a:off x="4170377" y="3446521"/>
            <a:ext cx="992685" cy="746045"/>
          </a:xfrm>
          <a:prstGeom prst="rect">
            <a:avLst/>
          </a:prstGeom>
          <a:noFill/>
          <a:ln>
            <a:noFill/>
          </a:ln>
          <a:scene3d>
            <a:camera prst="isometricOffAxis2Top">
              <a:rot lat="19152448" lon="4046762" rev="1719131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202</a:t>
            </a:r>
            <a:r>
              <a:rPr lang="en-US" sz="2800" dirty="0"/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65609CD-609F-40AF-A8E8-81D370F11CE4}"/>
              </a:ext>
            </a:extLst>
          </p:cNvPr>
          <p:cNvSpPr/>
          <p:nvPr/>
        </p:nvSpPr>
        <p:spPr>
          <a:xfrm>
            <a:off x="4768345" y="3116861"/>
            <a:ext cx="1067469" cy="746045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85750" lon="17520000" rev="4410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dirty="0"/>
              <a:t>202</a:t>
            </a:r>
            <a:r>
              <a:rPr lang="en-US" sz="3300" dirty="0"/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1896AE2-A23B-4D6D-B59F-204F13772E69}"/>
              </a:ext>
            </a:extLst>
          </p:cNvPr>
          <p:cNvSpPr/>
          <p:nvPr/>
        </p:nvSpPr>
        <p:spPr>
          <a:xfrm>
            <a:off x="3681676" y="1875820"/>
            <a:ext cx="851679" cy="746045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85750" lon="17520000" rev="4410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19881" y="1236489"/>
            <a:ext cx="2844523" cy="852240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6000"/>
                      </a14:imgEffect>
                      <a14:imgEffect>
                        <a14:colorTemperature colorTemp="7525"/>
                      </a14:imgEffect>
                      <a14:imgEffect>
                        <a14:saturation sat="34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28805" y="3064460"/>
            <a:ext cx="115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2024-2027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1" name="Подзаголовок 2"/>
          <p:cNvSpPr txBox="1">
            <a:spLocks/>
          </p:cNvSpPr>
          <p:nvPr/>
        </p:nvSpPr>
        <p:spPr>
          <a:xfrm>
            <a:off x="531047" y="349427"/>
            <a:ext cx="7920879" cy="6429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57175" indent="-257175" algn="r" defTabSz="685800">
              <a:spcBef>
                <a:spcPct val="20000"/>
              </a:spcBef>
              <a:defRPr/>
            </a:pPr>
            <a:r>
              <a:rPr lang="ru-RU" sz="1600" b="1" i="1" dirty="0"/>
              <a:t>    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rPr>
              <a:t>Плановые результаты внедрения программ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rPr>
              <a:t>и элементов программ по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rPr>
              <a:t>экономическому воспитанию дошкольников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2" name="矩形 9"/>
          <p:cNvSpPr/>
          <p:nvPr/>
        </p:nvSpPr>
        <p:spPr>
          <a:xfrm>
            <a:off x="4928646" y="68565"/>
            <a:ext cx="114202" cy="313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21"/>
          <p:cNvSpPr/>
          <p:nvPr/>
        </p:nvSpPr>
        <p:spPr>
          <a:xfrm flipV="1">
            <a:off x="4926751" y="1084007"/>
            <a:ext cx="3881112" cy="102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19"/>
          <p:cNvSpPr/>
          <p:nvPr/>
        </p:nvSpPr>
        <p:spPr>
          <a:xfrm rot="5400000">
            <a:off x="8190105" y="537827"/>
            <a:ext cx="1111125" cy="138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20"/>
          <p:cNvSpPr/>
          <p:nvPr/>
        </p:nvSpPr>
        <p:spPr>
          <a:xfrm flipV="1">
            <a:off x="4926751" y="965483"/>
            <a:ext cx="90352" cy="21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21"/>
          <p:cNvSpPr/>
          <p:nvPr/>
        </p:nvSpPr>
        <p:spPr>
          <a:xfrm flipV="1">
            <a:off x="4926751" y="47645"/>
            <a:ext cx="3881112" cy="102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36"/>
          <p:cNvSpPr/>
          <p:nvPr/>
        </p:nvSpPr>
        <p:spPr>
          <a:xfrm>
            <a:off x="705988" y="2667297"/>
            <a:ext cx="336884" cy="3048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41"/>
          <p:cNvSpPr/>
          <p:nvPr/>
        </p:nvSpPr>
        <p:spPr>
          <a:xfrm rot="19266275">
            <a:off x="8132505" y="1452074"/>
            <a:ext cx="753979" cy="577515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 33"/>
          <p:cNvSpPr/>
          <p:nvPr/>
        </p:nvSpPr>
        <p:spPr>
          <a:xfrm rot="19676556">
            <a:off x="7282360" y="4306307"/>
            <a:ext cx="608200" cy="347123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33"/>
          <p:cNvSpPr/>
          <p:nvPr/>
        </p:nvSpPr>
        <p:spPr>
          <a:xfrm rot="961210">
            <a:off x="3945139" y="1296900"/>
            <a:ext cx="847204" cy="437267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 41"/>
          <p:cNvSpPr/>
          <p:nvPr/>
        </p:nvSpPr>
        <p:spPr>
          <a:xfrm>
            <a:off x="464219" y="2686500"/>
            <a:ext cx="753979" cy="577515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7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7" grpId="0" animBg="1"/>
      <p:bldP spid="78" grpId="0" animBg="1"/>
      <p:bldP spid="80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89248" y="195486"/>
            <a:ext cx="6203032" cy="395637"/>
          </a:xfrm>
        </p:spPr>
        <p:txBody>
          <a:bodyPr>
            <a:noAutofit/>
          </a:bodyPr>
          <a:lstStyle/>
          <a:p>
            <a:r>
              <a:rPr lang="ru-RU" altLang="zh-CN" sz="1800" b="1" dirty="0" smtClean="0"/>
              <a:t>Охват ДОО программами по экономическому воспитанию</a:t>
            </a:r>
            <a:endParaRPr lang="zh-CN" altLang="en-US" sz="1200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05807159"/>
              </p:ext>
            </p:extLst>
          </p:nvPr>
        </p:nvGraphicFramePr>
        <p:xfrm>
          <a:off x="-546708" y="699542"/>
          <a:ext cx="68469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3568" y="293179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448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491880" y="28597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182 (41%)</a:t>
            </a:r>
            <a:endParaRPr lang="ru-RU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40166192"/>
              </p:ext>
            </p:extLst>
          </p:nvPr>
        </p:nvGraphicFramePr>
        <p:xfrm>
          <a:off x="4706686" y="2211710"/>
          <a:ext cx="44644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380312" y="401191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50 (22%)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220072" y="4083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225</a:t>
            </a:r>
            <a:endParaRPr lang="ru-RU" dirty="0"/>
          </a:p>
        </p:txBody>
      </p:sp>
      <p:sp>
        <p:nvSpPr>
          <p:cNvPr id="9" name="任意多边形 41"/>
          <p:cNvSpPr/>
          <p:nvPr/>
        </p:nvSpPr>
        <p:spPr>
          <a:xfrm rot="2991367">
            <a:off x="3541929" y="942232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41"/>
          <p:cNvSpPr/>
          <p:nvPr/>
        </p:nvSpPr>
        <p:spPr>
          <a:xfrm rot="13728102">
            <a:off x="5087271" y="2234422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6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705678" y="436953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1140 чел.</a:t>
            </a:r>
            <a:endParaRPr lang="ru-RU" sz="1600" dirty="0"/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661614120"/>
              </p:ext>
            </p:extLst>
          </p:nvPr>
        </p:nvGraphicFramePr>
        <p:xfrm>
          <a:off x="889248" y="846441"/>
          <a:ext cx="73448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491880" y="4369539"/>
            <a:ext cx="11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8469 чел.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297723" y="43541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7913 чел.</a:t>
            </a:r>
            <a:endParaRPr lang="ru-RU" sz="1600" dirty="0"/>
          </a:p>
        </p:txBody>
      </p:sp>
      <p:sp>
        <p:nvSpPr>
          <p:cNvPr id="43" name="标题 5"/>
          <p:cNvSpPr txBox="1">
            <a:spLocks/>
          </p:cNvSpPr>
          <p:nvPr/>
        </p:nvSpPr>
        <p:spPr>
          <a:xfrm>
            <a:off x="827584" y="123478"/>
            <a:ext cx="7378096" cy="39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1800" b="1" dirty="0" smtClean="0"/>
              <a:t>Охват воспитанников ДОО  программами </a:t>
            </a:r>
          </a:p>
          <a:p>
            <a:r>
              <a:rPr lang="ru-RU" altLang="zh-CN" sz="1800" b="1" dirty="0" smtClean="0"/>
              <a:t>по экономическому воспитанию</a:t>
            </a:r>
            <a:endParaRPr lang="zh-CN" alt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436953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205 чел.</a:t>
            </a:r>
            <a:endParaRPr lang="ru-RU" sz="1600" dirty="0"/>
          </a:p>
        </p:txBody>
      </p:sp>
      <p:sp>
        <p:nvSpPr>
          <p:cNvPr id="8" name="任意多边形 41"/>
          <p:cNvSpPr/>
          <p:nvPr/>
        </p:nvSpPr>
        <p:spPr>
          <a:xfrm rot="2991367">
            <a:off x="7318957" y="1009995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1"/>
          <p:cNvSpPr/>
          <p:nvPr/>
        </p:nvSpPr>
        <p:spPr>
          <a:xfrm rot="13787790">
            <a:off x="1198311" y="1009976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95486"/>
            <a:ext cx="4800606" cy="3956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Механизмы обеспечения качества</a:t>
            </a:r>
            <a:endParaRPr lang="ru-RU" dirty="0"/>
          </a:p>
        </p:txBody>
      </p:sp>
      <p:grpSp>
        <p:nvGrpSpPr>
          <p:cNvPr id="4" name="组合 25"/>
          <p:cNvGrpSpPr/>
          <p:nvPr/>
        </p:nvGrpSpPr>
        <p:grpSpPr>
          <a:xfrm>
            <a:off x="1910479" y="1234948"/>
            <a:ext cx="1511085" cy="1509370"/>
            <a:chOff x="5305424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305424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7" name="组合 28"/>
          <p:cNvGrpSpPr/>
          <p:nvPr/>
        </p:nvGrpSpPr>
        <p:grpSpPr>
          <a:xfrm>
            <a:off x="2827144" y="2150142"/>
            <a:ext cx="1896829" cy="1893545"/>
            <a:chOff x="5102225" y="2441575"/>
            <a:chExt cx="1982788" cy="1979613"/>
          </a:xfrm>
          <a:solidFill>
            <a:srgbClr val="000000">
              <a:alpha val="60000"/>
            </a:srgbClr>
          </a:solidFill>
          <a:effectLst/>
        </p:grpSpPr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" name="组合 31"/>
          <p:cNvGrpSpPr/>
          <p:nvPr/>
        </p:nvGrpSpPr>
        <p:grpSpPr>
          <a:xfrm>
            <a:off x="4446056" y="1794059"/>
            <a:ext cx="1243798" cy="1261857"/>
            <a:chOff x="5803900" y="2852738"/>
            <a:chExt cx="1300163" cy="1319212"/>
          </a:xfrm>
          <a:solidFill>
            <a:srgbClr val="000000">
              <a:alpha val="60000"/>
            </a:srgbClr>
          </a:solidFill>
          <a:effectLst/>
        </p:grpSpPr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3" name="组合 34"/>
          <p:cNvGrpSpPr/>
          <p:nvPr/>
        </p:nvGrpSpPr>
        <p:grpSpPr>
          <a:xfrm>
            <a:off x="5516746" y="2024867"/>
            <a:ext cx="1511085" cy="1509370"/>
            <a:chOff x="5305425" y="2638425"/>
            <a:chExt cx="1579563" cy="1577975"/>
          </a:xfrm>
          <a:solidFill>
            <a:srgbClr val="000000">
              <a:alpha val="60000"/>
            </a:srgbClr>
          </a:solidFill>
          <a:effectLst/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7" name="矩形 38"/>
          <p:cNvSpPr/>
          <p:nvPr/>
        </p:nvSpPr>
        <p:spPr>
          <a:xfrm>
            <a:off x="1246991" y="3486898"/>
            <a:ext cx="203085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sz="15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Презентация опыта педагогов</a:t>
            </a:r>
            <a:endParaRPr lang="en-US" altLang="zh-CN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9" name="矩形 40"/>
          <p:cNvSpPr/>
          <p:nvPr/>
        </p:nvSpPr>
        <p:spPr>
          <a:xfrm>
            <a:off x="-561277" y="1592312"/>
            <a:ext cx="4101937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sz="15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РППС</a:t>
            </a:r>
            <a:endParaRPr lang="en-US" altLang="zh-CN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1" name="矩形 42"/>
          <p:cNvSpPr/>
          <p:nvPr/>
        </p:nvSpPr>
        <p:spPr>
          <a:xfrm>
            <a:off x="4228204" y="3774956"/>
            <a:ext cx="198058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sz="15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Проектная деятельность</a:t>
            </a:r>
            <a:endParaRPr lang="en-US" altLang="zh-CN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3" name="矩形 44"/>
          <p:cNvSpPr/>
          <p:nvPr/>
        </p:nvSpPr>
        <p:spPr>
          <a:xfrm>
            <a:off x="4289033" y="1415419"/>
            <a:ext cx="2801642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sz="15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Социальное партнёрство</a:t>
            </a:r>
            <a:endParaRPr lang="en-US" altLang="zh-CN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-176701" y="5236867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2"/>
          <p:cNvSpPr txBox="1"/>
          <p:nvPr/>
        </p:nvSpPr>
        <p:spPr bwMode="auto">
          <a:xfrm>
            <a:off x="3804163" y="143580"/>
            <a:ext cx="51186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zh-CN" sz="1100" b="1" kern="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детей</a:t>
            </a:r>
            <a:endParaRPr lang="en-US" altLang="zh-CN" sz="1100" b="1" kern="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4" name="矩形 42"/>
          <p:cNvSpPr/>
          <p:nvPr/>
        </p:nvSpPr>
        <p:spPr>
          <a:xfrm>
            <a:off x="6385071" y="3245911"/>
            <a:ext cx="198058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sz="15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Конкурсное движение</a:t>
            </a:r>
            <a:endParaRPr lang="en-US" altLang="zh-CN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5" name="任意多边形 41"/>
          <p:cNvSpPr/>
          <p:nvPr/>
        </p:nvSpPr>
        <p:spPr>
          <a:xfrm rot="8340774">
            <a:off x="4986687" y="4399501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41"/>
          <p:cNvSpPr/>
          <p:nvPr/>
        </p:nvSpPr>
        <p:spPr>
          <a:xfrm rot="13787790">
            <a:off x="667571" y="1524182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41"/>
          <p:cNvSpPr/>
          <p:nvPr/>
        </p:nvSpPr>
        <p:spPr>
          <a:xfrm rot="2991367">
            <a:off x="7090795" y="1375632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41"/>
          <p:cNvSpPr/>
          <p:nvPr/>
        </p:nvSpPr>
        <p:spPr>
          <a:xfrm rot="13787790">
            <a:off x="963272" y="3483864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41"/>
          <p:cNvSpPr/>
          <p:nvPr/>
        </p:nvSpPr>
        <p:spPr>
          <a:xfrm rot="2991367">
            <a:off x="8143975" y="3371654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1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3200000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43200000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8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95486"/>
            <a:ext cx="7643192" cy="3956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МО по кластерам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29603106"/>
              </p:ext>
            </p:extLst>
          </p:nvPr>
        </p:nvGraphicFramePr>
        <p:xfrm>
          <a:off x="323528" y="618295"/>
          <a:ext cx="8640960" cy="444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0332" y="4235835"/>
            <a:ext cx="1080120" cy="276999"/>
          </a:xfrm>
          <a:prstGeom prst="rect">
            <a:avLst/>
          </a:prstGeom>
          <a:solidFill>
            <a:srgbClr val="597355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cap="all" spc="150" dirty="0">
                <a:solidFill>
                  <a:schemeClr val="bg1"/>
                </a:solidFill>
              </a:rPr>
              <a:t>Кластер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6847" y="4236169"/>
            <a:ext cx="1080120" cy="276999"/>
          </a:xfrm>
          <a:prstGeom prst="rect">
            <a:avLst/>
          </a:prstGeom>
          <a:solidFill>
            <a:srgbClr val="95AD91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cap="all" spc="150" dirty="0">
                <a:solidFill>
                  <a:schemeClr val="bg1"/>
                </a:solidFill>
              </a:rPr>
              <a:t>Кластер </a:t>
            </a:r>
            <a:r>
              <a:rPr lang="ru-RU" sz="1200" b="1" cap="all" spc="150" dirty="0" smtClean="0">
                <a:solidFill>
                  <a:schemeClr val="bg1"/>
                </a:solidFill>
              </a:rPr>
              <a:t>2</a:t>
            </a:r>
            <a:endParaRPr lang="ru-RU" sz="1200" b="1" cap="all" spc="1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2294" y="4235834"/>
            <a:ext cx="1080120" cy="276999"/>
          </a:xfrm>
          <a:prstGeom prst="rect">
            <a:avLst/>
          </a:prstGeom>
          <a:solidFill>
            <a:srgbClr val="DBAF57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cap="all" spc="150" dirty="0">
                <a:solidFill>
                  <a:schemeClr val="bg1"/>
                </a:solidFill>
              </a:rPr>
              <a:t>Кластер </a:t>
            </a:r>
            <a:r>
              <a:rPr lang="ru-RU" sz="1200" b="1" cap="all" spc="150" dirty="0" smtClean="0">
                <a:solidFill>
                  <a:schemeClr val="bg1"/>
                </a:solidFill>
              </a:rPr>
              <a:t>3</a:t>
            </a:r>
            <a:endParaRPr lang="ru-RU" sz="1200" b="1" cap="all" spc="1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046" y="4235833"/>
            <a:ext cx="108012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cap="all" spc="150" dirty="0">
                <a:solidFill>
                  <a:schemeClr val="bg1"/>
                </a:solidFill>
              </a:rPr>
              <a:t>Кластер </a:t>
            </a:r>
            <a:r>
              <a:rPr lang="ru-RU" sz="1200" b="1" cap="all" spc="150" dirty="0" smtClean="0">
                <a:solidFill>
                  <a:schemeClr val="bg1"/>
                </a:solidFill>
              </a:rPr>
              <a:t>4</a:t>
            </a:r>
            <a:endParaRPr lang="ru-RU" sz="1200" b="1" cap="all" spc="1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1798" y="4235833"/>
            <a:ext cx="108012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cap="all" spc="150" dirty="0">
                <a:solidFill>
                  <a:schemeClr val="bg1"/>
                </a:solidFill>
              </a:rPr>
              <a:t>Кластер </a:t>
            </a:r>
            <a:r>
              <a:rPr lang="ru-RU" sz="1200" b="1" cap="all" spc="150" dirty="0" smtClean="0">
                <a:solidFill>
                  <a:schemeClr val="bg1"/>
                </a:solidFill>
              </a:rPr>
              <a:t>5</a:t>
            </a:r>
            <a:endParaRPr lang="ru-RU" sz="1200" b="1" cap="all" spc="1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751" y="1259681"/>
            <a:ext cx="1221096" cy="323165"/>
          </a:xfrm>
          <a:prstGeom prst="rect">
            <a:avLst/>
          </a:prstGeom>
          <a:solidFill>
            <a:srgbClr val="597355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Алексеевский</a:t>
            </a:r>
            <a:br>
              <a:rPr lang="ru-RU" sz="5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Старооскольский</a:t>
            </a:r>
            <a:r>
              <a:rPr lang="ru-RU" sz="5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Белгород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8907" y="2251404"/>
            <a:ext cx="1173494" cy="553998"/>
          </a:xfrm>
          <a:prstGeom prst="rect">
            <a:avLst/>
          </a:prstGeom>
          <a:solidFill>
            <a:srgbClr val="95AD91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cap="all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Белгородский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</a:t>
            </a:r>
            <a:r>
              <a:rPr lang="ru-RU" sz="500" cap="all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Красненский</a:t>
            </a:r>
            <a:endParaRPr lang="ru-RU" sz="500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Новооскольский</a:t>
            </a:r>
            <a:endParaRPr lang="ru-RU" sz="500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Прохоровский</a:t>
            </a:r>
            <a:endParaRPr lang="ru-RU" sz="500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ракитянский</a:t>
            </a:r>
            <a:endParaRPr lang="ru-RU" sz="500" cap="all" spc="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9243" y="3075806"/>
            <a:ext cx="1126823" cy="323165"/>
          </a:xfrm>
          <a:prstGeom prst="rect">
            <a:avLst/>
          </a:prstGeom>
          <a:solidFill>
            <a:srgbClr val="DBAF57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Вейделеский</a:t>
            </a:r>
            <a:r>
              <a:rPr lang="ru-RU" sz="500" b="1" cap="all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валуйский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губкинский</a:t>
            </a:r>
            <a:endParaRPr lang="ru-RU" sz="500" b="1" cap="all" spc="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9249" y="3279956"/>
            <a:ext cx="1087749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</a:t>
            </a:r>
            <a:r>
              <a:rPr lang="ru-RU" sz="500" b="1" cap="all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Корочанский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Чернянский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0181" y="3672372"/>
            <a:ext cx="118335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Краснояружский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5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Грайворонский</a:t>
            </a:r>
            <a:endParaRPr lang="ru-RU" sz="5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95486"/>
            <a:ext cx="4258816" cy="3956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Долевое </a:t>
            </a:r>
            <a:r>
              <a:rPr lang="ru-RU" dirty="0" err="1" smtClean="0"/>
              <a:t>сооотношение</a:t>
            </a:r>
            <a:r>
              <a:rPr lang="ru-RU" dirty="0" smtClean="0"/>
              <a:t> кластеров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55984610"/>
              </p:ext>
            </p:extLst>
          </p:nvPr>
        </p:nvGraphicFramePr>
        <p:xfrm>
          <a:off x="1115616" y="591123"/>
          <a:ext cx="7128792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87610" y="224858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92166" y="171667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18656" y="33104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13%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21994" y="394058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27%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10704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18%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692108" y="2202418"/>
            <a:ext cx="1730079" cy="461665"/>
          </a:xfrm>
          <a:prstGeom prst="rect">
            <a:avLst/>
          </a:prstGeom>
          <a:solidFill>
            <a:srgbClr val="597355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Алексеевский</a:t>
            </a:r>
            <a:br>
              <a:rPr lang="ru-RU" sz="8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Старооскольский</a:t>
            </a:r>
            <a:r>
              <a:rPr lang="ru-RU" sz="8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cap="all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Белгород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4930" y="3651870"/>
            <a:ext cx="1662636" cy="830997"/>
          </a:xfrm>
          <a:prstGeom prst="rect">
            <a:avLst/>
          </a:prstGeom>
          <a:solidFill>
            <a:srgbClr val="95AD91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cap="all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Белгородский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</a:t>
            </a:r>
            <a:r>
              <a:rPr lang="ru-RU" sz="800" cap="all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Красненский</a:t>
            </a:r>
            <a:endParaRPr lang="ru-RU" sz="800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Новооскольский</a:t>
            </a:r>
            <a:endParaRPr lang="ru-RU" sz="800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Прохоровский</a:t>
            </a:r>
            <a:endParaRPr lang="ru-RU" sz="800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ракитянский</a:t>
            </a:r>
            <a:endParaRPr lang="ru-RU" sz="800" cap="all" spc="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5655" y="3651870"/>
            <a:ext cx="1596511" cy="461665"/>
          </a:xfrm>
          <a:prstGeom prst="rect">
            <a:avLst/>
          </a:prstGeom>
          <a:solidFill>
            <a:srgbClr val="DBAF57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Вейделеский</a:t>
            </a:r>
            <a:r>
              <a:rPr lang="ru-RU" sz="800" b="1" cap="all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валуйский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губкинский</a:t>
            </a:r>
            <a:endParaRPr lang="ru-RU" sz="800" b="1" cap="all" spc="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2339" y="1136279"/>
            <a:ext cx="15411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</a:t>
            </a:r>
            <a:r>
              <a:rPr lang="ru-RU" sz="800" b="1" cap="all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Корочанский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Чернянский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967003"/>
            <a:ext cx="167660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Краснояружский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b="1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00" cap="all" spc="1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Грайворонский</a:t>
            </a:r>
            <a:endParaRPr lang="ru-RU" sz="800" b="1" cap="all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 41"/>
          <p:cNvSpPr/>
          <p:nvPr/>
        </p:nvSpPr>
        <p:spPr>
          <a:xfrm rot="2991367">
            <a:off x="8059458" y="1061434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41"/>
          <p:cNvSpPr/>
          <p:nvPr/>
        </p:nvSpPr>
        <p:spPr>
          <a:xfrm rot="2991367">
            <a:off x="8504848" y="2222085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41"/>
          <p:cNvSpPr/>
          <p:nvPr/>
        </p:nvSpPr>
        <p:spPr>
          <a:xfrm rot="2991367">
            <a:off x="8059457" y="3867231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41"/>
          <p:cNvSpPr/>
          <p:nvPr/>
        </p:nvSpPr>
        <p:spPr>
          <a:xfrm rot="13658553">
            <a:off x="717381" y="1310856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41"/>
          <p:cNvSpPr/>
          <p:nvPr/>
        </p:nvSpPr>
        <p:spPr>
          <a:xfrm rot="13658553">
            <a:off x="868581" y="3671535"/>
            <a:ext cx="443354" cy="422332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7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d22daf625e7f85d06b96e1ac2e1adb1a8fb1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homeppt.com">
  <a:themeElements>
    <a:clrScheme name="自定义 2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3F3F3F"/>
      </a:accent1>
      <a:accent2>
        <a:srgbClr val="C00000"/>
      </a:accent2>
      <a:accent3>
        <a:srgbClr val="3F3F3F"/>
      </a:accent3>
      <a:accent4>
        <a:srgbClr val="C00000"/>
      </a:accent4>
      <a:accent5>
        <a:srgbClr val="3F3F3F"/>
      </a:accent5>
      <a:accent6>
        <a:srgbClr val="C0000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537</Words>
  <Application>Microsoft Office PowerPoint</Application>
  <PresentationFormat>Экран (16:9)</PresentationFormat>
  <Paragraphs>240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Agency FB</vt:lpstr>
      <vt:lpstr>Arial</vt:lpstr>
      <vt:lpstr>Calibri</vt:lpstr>
      <vt:lpstr>Open Sans</vt:lpstr>
      <vt:lpstr>Times New Roman</vt:lpstr>
      <vt:lpstr>Wingdings 2</vt:lpstr>
      <vt:lpstr>华文黑体</vt:lpstr>
      <vt:lpstr>www.homeppt.com</vt:lpstr>
      <vt:lpstr>Презентация PowerPoint</vt:lpstr>
      <vt:lpstr>Нормативно-правовое регулирование</vt:lpstr>
      <vt:lpstr>Презентация PowerPoint</vt:lpstr>
      <vt:lpstr>Презентация PowerPoint</vt:lpstr>
      <vt:lpstr>Охват ДОО программами по экономическому воспитанию</vt:lpstr>
      <vt:lpstr>Презентация PowerPoint</vt:lpstr>
      <vt:lpstr>Механизмы обеспечения качества</vt:lpstr>
      <vt:lpstr>Распределение МО по кластерам</vt:lpstr>
      <vt:lpstr>Долевое сооотношение кластеров</vt:lpstr>
      <vt:lpstr>Показатели мониторинга по экономическому воспитанию в ДОО</vt:lpstr>
      <vt:lpstr>План мероприятий на 2022-2023 годы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Мандыбура Наталья Александровна</cp:lastModifiedBy>
  <cp:revision>149</cp:revision>
  <dcterms:created xsi:type="dcterms:W3CDTF">2015-10-21T17:10:39Z</dcterms:created>
  <dcterms:modified xsi:type="dcterms:W3CDTF">2022-06-29T15:09:05Z</dcterms:modified>
</cp:coreProperties>
</file>